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56" r:id="rId2"/>
    <p:sldId id="257" r:id="rId3"/>
    <p:sldId id="268" r:id="rId4"/>
    <p:sldId id="269" r:id="rId5"/>
    <p:sldId id="270" r:id="rId6"/>
    <p:sldId id="258" r:id="rId7"/>
    <p:sldId id="259" r:id="rId8"/>
    <p:sldId id="260" r:id="rId9"/>
    <p:sldId id="261" r:id="rId10"/>
    <p:sldId id="262" r:id="rId11"/>
    <p:sldId id="263" r:id="rId12"/>
    <p:sldId id="264" r:id="rId13"/>
    <p:sldId id="271" r:id="rId14"/>
    <p:sldId id="272" r:id="rId15"/>
    <p:sldId id="273" r:id="rId16"/>
    <p:sldId id="274" r:id="rId17"/>
    <p:sldId id="265" r:id="rId18"/>
    <p:sldId id="276" r:id="rId19"/>
    <p:sldId id="275" r:id="rId20"/>
    <p:sldId id="26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39" d="100"/>
          <a:sy n="39" d="100"/>
        </p:scale>
        <p:origin x="-72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E92A19-E72D-409D-8E1F-7B386A3B5DAF}" type="datetimeFigureOut">
              <a:rPr lang="en-US" smtClean="0"/>
              <a:pPr/>
              <a:t>9/20/2013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1DA2B0-AEAA-41E2-8774-5B301E0C5AC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21E3128-9BA7-4E46-A839-876314FF405A}" type="datetime1">
              <a:rPr lang="en-US" smtClean="0"/>
              <a:pPr/>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7781F4E-6241-4481-9032-D293111AFBED}" type="datetime1">
              <a:rPr lang="en-US" smtClean="0"/>
              <a:pPr/>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0A3EE50-FFB1-43B2-9EC5-D6AC6ACA6E6E}" type="datetime1">
              <a:rPr lang="en-US" smtClean="0"/>
              <a:pPr/>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170619-7237-4662-B36A-9E524ECF267B}" type="datetime1">
              <a:rPr lang="en-US" smtClean="0"/>
              <a:pPr/>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D0AB414-B927-499B-9ECC-9487214CE7DC}" type="datetime1">
              <a:rPr lang="en-US" smtClean="0"/>
              <a:pPr/>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E3E507-5C73-49EA-8BE5-9D07AB326021}" type="datetime1">
              <a:rPr lang="en-US" smtClean="0"/>
              <a:pPr/>
              <a:t>9/20/2013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267A90-CB51-4E01-AC08-85DF60E62E85}" type="datetime1">
              <a:rPr lang="en-US" smtClean="0"/>
              <a:pPr/>
              <a:t>9/20/2013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B38DA0-9B86-4469-93D0-53151A93A8D8}" type="datetime1">
              <a:rPr lang="en-US" smtClean="0"/>
              <a:pPr/>
              <a:t>9/20/2013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19AEAC-0D25-457E-AD6E-CC15D4D5DCC9}" type="datetime1">
              <a:rPr lang="en-US" smtClean="0"/>
              <a:pPr/>
              <a:t>9/20/2013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00F075-8D4B-4895-9B11-9153E4BF2466}" type="datetime1">
              <a:rPr lang="en-US" smtClean="0"/>
              <a:pPr/>
              <a:t>9/20/2013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1D0F6E-2131-48B1-AD40-53D60D6BEB11}" type="datetime1">
              <a:rPr lang="en-US" smtClean="0"/>
              <a:pPr/>
              <a:t>9/20/2013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756082-32AA-4F68-9C09-C0BACF9DC2D8}" type="datetime1">
              <a:rPr lang="en-US" smtClean="0"/>
              <a:pPr/>
              <a:t>9/20/2013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mailto:info@affah.org" TargetMode="External"/><Relationship Id="rId7" Type="http://schemas.openxmlformats.org/officeDocument/2006/relationships/hyperlink" Target="mailto:ehpsafeworld@yahoo.com" TargetMode="External"/><Relationship Id="rId2" Type="http://schemas.openxmlformats.org/officeDocument/2006/relationships/hyperlink" Target="http://www.affah.org/" TargetMode="External"/><Relationship Id="rId1" Type="http://schemas.openxmlformats.org/officeDocument/2006/relationships/slideLayout" Target="../slideLayouts/slideLayout2.xml"/><Relationship Id="rId6" Type="http://schemas.openxmlformats.org/officeDocument/2006/relationships/hyperlink" Target="http://elyahaglanigerialimited.yolasite.com/" TargetMode="External"/><Relationship Id="rId5" Type="http://schemas.openxmlformats.org/officeDocument/2006/relationships/hyperlink" Target="mailto:hfazazi2002@yahoo.com" TargetMode="External"/><Relationship Id="rId4" Type="http://schemas.openxmlformats.org/officeDocument/2006/relationships/hyperlink" Target="mailto:hfasasi@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1470025"/>
          </a:xfrm>
          <a:blipFill>
            <a:blip r:embed="rId2"/>
            <a:tile tx="0" ty="0" sx="100000" sy="100000" flip="none" algn="tl"/>
          </a:blipFill>
          <a:effectLst>
            <a:innerShdw blurRad="63500" dist="50800" dir="18900000">
              <a:prstClr val="black">
                <a:alpha val="50000"/>
              </a:prstClr>
            </a:innerShdw>
          </a:effectLst>
        </p:spPr>
        <p:txBody>
          <a:bodyPr>
            <a:normAutofit fontScale="90000"/>
          </a:bodyPr>
          <a:lstStyle/>
          <a:p>
            <a:r>
              <a:rPr lang="en-US" dirty="0" smtClean="0">
                <a:solidFill>
                  <a:srgbClr val="FFFF00"/>
                </a:solidFill>
              </a:rPr>
              <a:t>ADHERENT LEUCOMA/STAPHYLOMA INTERVENTION REPORT</a:t>
            </a:r>
            <a:endParaRPr lang="en-US" dirty="0">
              <a:solidFill>
                <a:srgbClr val="FFFF00"/>
              </a:solidFill>
            </a:endParaRPr>
          </a:p>
        </p:txBody>
      </p:sp>
      <p:sp>
        <p:nvSpPr>
          <p:cNvPr id="3" name="Subtitle 2"/>
          <p:cNvSpPr>
            <a:spLocks noGrp="1"/>
          </p:cNvSpPr>
          <p:nvPr>
            <p:ph type="subTitle" idx="1"/>
          </p:nvPr>
        </p:nvSpPr>
        <p:spPr>
          <a:xfrm>
            <a:off x="1371600" y="1828800"/>
            <a:ext cx="6400800" cy="3810000"/>
          </a:xfrm>
        </p:spPr>
        <p:txBody>
          <a:bodyPr>
            <a:normAutofit fontScale="92500" lnSpcReduction="20000"/>
          </a:bodyPr>
          <a:lstStyle/>
          <a:p>
            <a:r>
              <a:rPr lang="en-US" b="1" dirty="0" smtClean="0"/>
              <a:t>Beneficiary: </a:t>
            </a:r>
          </a:p>
          <a:p>
            <a:r>
              <a:rPr lang="en-US" b="1" dirty="0" smtClean="0"/>
              <a:t>Emily </a:t>
            </a:r>
            <a:r>
              <a:rPr lang="en-US" b="1" dirty="0" err="1" smtClean="0"/>
              <a:t>Funmilayo</a:t>
            </a:r>
            <a:r>
              <a:rPr lang="en-US" b="1" dirty="0" smtClean="0"/>
              <a:t> OJO; also Known as: </a:t>
            </a:r>
            <a:r>
              <a:rPr lang="en-US" b="1" dirty="0" err="1" smtClean="0"/>
              <a:t>Aishatu</a:t>
            </a:r>
            <a:r>
              <a:rPr lang="en-US" b="1" dirty="0" smtClean="0"/>
              <a:t> </a:t>
            </a:r>
            <a:r>
              <a:rPr lang="en-US" b="1" dirty="0" err="1" smtClean="0"/>
              <a:t>Hambali</a:t>
            </a:r>
            <a:endParaRPr lang="en-US" b="1" dirty="0" smtClean="0"/>
          </a:p>
          <a:p>
            <a:r>
              <a:rPr lang="en-US" b="1" dirty="0" smtClean="0"/>
              <a:t>Promoters:</a:t>
            </a:r>
          </a:p>
          <a:p>
            <a:r>
              <a:rPr lang="en-US" b="1" dirty="0" smtClean="0"/>
              <a:t>(</a:t>
            </a:r>
            <a:r>
              <a:rPr lang="en-US" b="1" dirty="0" err="1" smtClean="0"/>
              <a:t>i</a:t>
            </a:r>
            <a:r>
              <a:rPr lang="en-US" b="1" dirty="0" smtClean="0"/>
              <a:t>)</a:t>
            </a:r>
            <a:r>
              <a:rPr lang="en-US" b="1" dirty="0" err="1" smtClean="0"/>
              <a:t>Lifecare</a:t>
            </a:r>
            <a:r>
              <a:rPr lang="en-US" b="1" dirty="0" smtClean="0"/>
              <a:t> Health Advancement Initiative (CAC/IT/NO 44605);</a:t>
            </a:r>
          </a:p>
          <a:p>
            <a:r>
              <a:rPr lang="en-US" b="1" dirty="0" smtClean="0"/>
              <a:t>(ii) LEAH Charity Foundation.</a:t>
            </a:r>
          </a:p>
          <a:p>
            <a:r>
              <a:rPr lang="en-US" b="1" dirty="0" smtClean="0"/>
              <a:t>January 22, 2013</a:t>
            </a:r>
            <a:endParaRPr lang="en-US" b="1" dirty="0"/>
          </a:p>
        </p:txBody>
      </p:sp>
      <p:pic>
        <p:nvPicPr>
          <p:cNvPr id="1027" name="Picture 3"/>
          <p:cNvPicPr>
            <a:picLocks noChangeAspect="1" noChangeArrowheads="1"/>
          </p:cNvPicPr>
          <p:nvPr/>
        </p:nvPicPr>
        <p:blipFill>
          <a:blip r:embed="rId3"/>
          <a:srcRect/>
          <a:stretch>
            <a:fillRect/>
          </a:stretch>
        </p:blipFill>
        <p:spPr bwMode="auto">
          <a:xfrm>
            <a:off x="0" y="6153150"/>
            <a:ext cx="1581150" cy="704850"/>
          </a:xfrm>
          <a:prstGeom prst="rect">
            <a:avLst/>
          </a:prstGeom>
          <a:noFill/>
          <a:ln w="9525">
            <a:noFill/>
            <a:miter lim="800000"/>
            <a:headEnd/>
            <a:tailEnd/>
          </a:ln>
          <a:effectLst/>
        </p:spPr>
      </p:pic>
      <p:pic>
        <p:nvPicPr>
          <p:cNvPr id="4" name="Picture 2"/>
          <p:cNvPicPr>
            <a:picLocks noChangeAspect="1" noChangeArrowheads="1"/>
          </p:cNvPicPr>
          <p:nvPr/>
        </p:nvPicPr>
        <p:blipFill>
          <a:blip r:embed="rId4"/>
          <a:srcRect/>
          <a:stretch>
            <a:fillRect/>
          </a:stretch>
        </p:blipFill>
        <p:spPr bwMode="auto">
          <a:xfrm>
            <a:off x="0" y="1676400"/>
            <a:ext cx="1600200" cy="2133600"/>
          </a:xfrm>
          <a:prstGeom prst="rect">
            <a:avLst/>
          </a:prstGeom>
          <a:noFill/>
          <a:ln w="9525">
            <a:noFill/>
            <a:miter lim="800000"/>
            <a:headEnd/>
            <a:tailEnd/>
          </a:ln>
          <a:effectLst/>
        </p:spPr>
      </p:pic>
      <p:pic>
        <p:nvPicPr>
          <p:cNvPr id="5" name="Picture 2" descr="C:\Users\hp\Pictures\gc_endorser_en.png"/>
          <p:cNvPicPr>
            <a:picLocks noChangeAspect="1" noChangeArrowheads="1"/>
          </p:cNvPicPr>
          <p:nvPr/>
        </p:nvPicPr>
        <p:blipFill>
          <a:blip r:embed="rId5"/>
          <a:srcRect/>
          <a:stretch>
            <a:fillRect/>
          </a:stretch>
        </p:blipFill>
        <p:spPr bwMode="auto">
          <a:xfrm>
            <a:off x="0" y="3810000"/>
            <a:ext cx="1600200" cy="1905000"/>
          </a:xfrm>
          <a:prstGeom prst="rect">
            <a:avLst/>
          </a:prstGeom>
          <a:noFill/>
        </p:spPr>
      </p:pic>
      <p:pic>
        <p:nvPicPr>
          <p:cNvPr id="6" name="Picture 3" descr="C:\Users\hp\Pictures\LIFECARE LOGO.jpg"/>
          <p:cNvPicPr>
            <a:picLocks noChangeAspect="1" noChangeArrowheads="1"/>
          </p:cNvPicPr>
          <p:nvPr/>
        </p:nvPicPr>
        <p:blipFill>
          <a:blip r:embed="rId6"/>
          <a:srcRect/>
          <a:stretch>
            <a:fillRect/>
          </a:stretch>
        </p:blipFill>
        <p:spPr bwMode="auto">
          <a:xfrm>
            <a:off x="6629400" y="4953000"/>
            <a:ext cx="2514600" cy="19050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n-US" dirty="0" err="1" smtClean="0"/>
              <a:t>Kw</a:t>
            </a:r>
            <a:r>
              <a:rPr lang="en-US" dirty="0" smtClean="0"/>
              <a:t>. St. Eye Care </a:t>
            </a:r>
            <a:r>
              <a:rPr lang="en-US" dirty="0" err="1" smtClean="0"/>
              <a:t>Prg</a:t>
            </a:r>
            <a:r>
              <a:rPr lang="en-US" dirty="0" smtClean="0"/>
              <a:t>.) REFERRAL</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Emily reported at the Kwara State Eye Care Programme at the Kwara State Specialist Hospital, </a:t>
            </a:r>
            <a:r>
              <a:rPr lang="en-US" dirty="0" err="1" smtClean="0"/>
              <a:t>Sobi</a:t>
            </a:r>
            <a:r>
              <a:rPr lang="en-US" dirty="0" smtClean="0"/>
              <a:t>, ILORIN on January 10, 14 and 16 2013;</a:t>
            </a:r>
          </a:p>
          <a:p>
            <a:pPr algn="just"/>
            <a:r>
              <a:rPr lang="en-US" dirty="0" smtClean="0"/>
              <a:t>Dr. A. O. AYINLA (Ophthalmologist </a:t>
            </a:r>
            <a:r>
              <a:rPr lang="en-US" dirty="0" err="1" smtClean="0"/>
              <a:t>i/c</a:t>
            </a:r>
            <a:r>
              <a:rPr lang="en-US" dirty="0" smtClean="0"/>
              <a:t>) issued Emily a copy of the letter that he had issued her dated 20</a:t>
            </a:r>
            <a:r>
              <a:rPr lang="en-US" baseline="30000" dirty="0" smtClean="0"/>
              <a:t>th</a:t>
            </a:r>
            <a:r>
              <a:rPr lang="en-US" dirty="0" smtClean="0"/>
              <a:t> January 2012, when he first saw her. His diagnosis was: Adherent </a:t>
            </a:r>
            <a:r>
              <a:rPr lang="en-US" dirty="0" err="1" smtClean="0"/>
              <a:t>Leucoma</a:t>
            </a:r>
            <a:r>
              <a:rPr lang="en-US" dirty="0" smtClean="0"/>
              <a:t>/</a:t>
            </a:r>
            <a:r>
              <a:rPr lang="en-US" dirty="0" err="1" smtClean="0"/>
              <a:t>Staphyloma</a:t>
            </a:r>
            <a:r>
              <a:rPr lang="en-US" dirty="0" smtClean="0"/>
              <a:t>;</a:t>
            </a:r>
          </a:p>
        </p:txBody>
      </p:sp>
      <p:sp>
        <p:nvSpPr>
          <p:cNvPr id="4" name="Date Placeholder 3"/>
          <p:cNvSpPr>
            <a:spLocks noGrp="1"/>
          </p:cNvSpPr>
          <p:nvPr>
            <p:ph type="dt" sz="half" idx="10"/>
          </p:nvPr>
        </p:nvSpPr>
        <p:spPr/>
        <p:txBody>
          <a:bodyPr/>
          <a:lstStyle/>
          <a:p>
            <a:fld id="{35626DA4-658A-4596-AD82-C10B24B9C900}" type="datetime1">
              <a:rPr lang="en-US" smtClean="0"/>
              <a:pPr/>
              <a:t>9/20/2013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10</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SUMMARY OF LEAH’S INTERVENTION</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To adequately help Emily, LEAH Charity Foundation undertook to do the following:</a:t>
            </a:r>
          </a:p>
          <a:p>
            <a:pPr algn="just"/>
            <a:r>
              <a:rPr lang="en-US" dirty="0" smtClean="0"/>
              <a:t>(</a:t>
            </a:r>
            <a:r>
              <a:rPr lang="en-US" dirty="0" err="1" smtClean="0"/>
              <a:t>i</a:t>
            </a:r>
            <a:r>
              <a:rPr lang="en-US" dirty="0" smtClean="0"/>
              <a:t>) Rehabilitate Emily with a sustainable income generating trade. This was fulfilled on January, 31, 2013;</a:t>
            </a:r>
          </a:p>
          <a:p>
            <a:pPr algn="just"/>
            <a:r>
              <a:rPr lang="en-US" dirty="0" smtClean="0"/>
              <a:t>(ii) Adopted Emily's children namely: (</a:t>
            </a:r>
            <a:r>
              <a:rPr lang="en-US" dirty="0" err="1" smtClean="0"/>
              <a:t>i</a:t>
            </a:r>
            <a:r>
              <a:rPr lang="en-US" dirty="0" smtClean="0"/>
              <a:t>) </a:t>
            </a:r>
            <a:r>
              <a:rPr lang="en-US" dirty="0" err="1" smtClean="0"/>
              <a:t>Warisi</a:t>
            </a:r>
            <a:r>
              <a:rPr lang="en-US" dirty="0" smtClean="0"/>
              <a:t> </a:t>
            </a:r>
            <a:r>
              <a:rPr lang="en-US" dirty="0" err="1" smtClean="0"/>
              <a:t>Ganiyu</a:t>
            </a:r>
            <a:r>
              <a:rPr lang="en-US" dirty="0" smtClean="0"/>
              <a:t> – male/eleven years; and (ii) </a:t>
            </a:r>
            <a:r>
              <a:rPr lang="en-US" dirty="0" err="1" smtClean="0"/>
              <a:t>Kausara</a:t>
            </a:r>
            <a:r>
              <a:rPr lang="en-US" dirty="0" smtClean="0"/>
              <a:t> </a:t>
            </a:r>
            <a:r>
              <a:rPr lang="en-US" dirty="0" err="1" smtClean="0"/>
              <a:t>Ganiyu</a:t>
            </a:r>
            <a:r>
              <a:rPr lang="en-US" dirty="0" smtClean="0"/>
              <a:t> – female/four years; </a:t>
            </a:r>
            <a:r>
              <a:rPr lang="en-US" smtClean="0"/>
              <a:t>in Nursery </a:t>
            </a:r>
            <a:r>
              <a:rPr lang="en-US" dirty="0" smtClean="0"/>
              <a:t>Two at the </a:t>
            </a:r>
            <a:r>
              <a:rPr lang="en-US" dirty="0" err="1" smtClean="0"/>
              <a:t>Baboko</a:t>
            </a:r>
            <a:r>
              <a:rPr lang="en-US" dirty="0" smtClean="0"/>
              <a:t> Primary School 1, ILORIN on January 21, 2013;</a:t>
            </a:r>
          </a:p>
          <a:p>
            <a:pPr algn="just"/>
            <a:r>
              <a:rPr lang="en-US" dirty="0" smtClean="0"/>
              <a:t>(iii) Promote Emily for a sponsored overseas Cornea Transfer Operation alongside another patient;</a:t>
            </a:r>
          </a:p>
        </p:txBody>
      </p:sp>
      <p:sp>
        <p:nvSpPr>
          <p:cNvPr id="4" name="Date Placeholder 3"/>
          <p:cNvSpPr>
            <a:spLocks noGrp="1"/>
          </p:cNvSpPr>
          <p:nvPr>
            <p:ph type="dt" sz="half" idx="10"/>
          </p:nvPr>
        </p:nvSpPr>
        <p:spPr/>
        <p:txBody>
          <a:bodyPr/>
          <a:lstStyle/>
          <a:p>
            <a:fld id="{40376F32-160A-4CC1-A215-65EDC6D5E28D}" type="datetime1">
              <a:rPr lang="en-US" smtClean="0"/>
              <a:pPr/>
              <a:t>9/20/2013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11</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LEAH &amp; LIFECARE COLABORATION</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Officials of </a:t>
            </a:r>
            <a:r>
              <a:rPr lang="en-US" dirty="0" err="1" smtClean="0"/>
              <a:t>Lifecare</a:t>
            </a:r>
            <a:r>
              <a:rPr lang="en-US" dirty="0" smtClean="0"/>
              <a:t> Health Advancement Initiative informed the officials of LEAH Charity Foundation about the need for the LEAH Charity Foundation to apply to the UN Secretary-General as Civil Society UN Global Compact stakeholders;</a:t>
            </a:r>
          </a:p>
          <a:p>
            <a:pPr algn="just"/>
            <a:r>
              <a:rPr lang="en-US" dirty="0" smtClean="0"/>
              <a:t>Officials of LEAH Charity Foundation and </a:t>
            </a:r>
            <a:r>
              <a:rPr lang="en-US" dirty="0" err="1" smtClean="0"/>
              <a:t>Lifecare</a:t>
            </a:r>
            <a:r>
              <a:rPr lang="en-US" dirty="0" smtClean="0"/>
              <a:t> Health Advancement Initiative agreed to collaborate in UN Global Compact and other forms of resource mobilization activities that would mobilize sufficient resources for LEAH Charity Foundation worldwide so that the foundation can touch more lives positively;</a:t>
            </a:r>
          </a:p>
        </p:txBody>
      </p:sp>
      <p:sp>
        <p:nvSpPr>
          <p:cNvPr id="4" name="Date Placeholder 3"/>
          <p:cNvSpPr>
            <a:spLocks noGrp="1"/>
          </p:cNvSpPr>
          <p:nvPr>
            <p:ph type="dt" sz="half" idx="10"/>
          </p:nvPr>
        </p:nvSpPr>
        <p:spPr/>
        <p:txBody>
          <a:bodyPr/>
          <a:lstStyle/>
          <a:p>
            <a:fld id="{C3226A9C-7DF2-4837-90D0-66D943B1945B}" type="datetime1">
              <a:rPr lang="en-US" smtClean="0"/>
              <a:pPr/>
              <a:t>9/20/2013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12</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2400" b="1" dirty="0" smtClean="0"/>
              <a:t>LEAH CHARITY FOUNDATION’S PROJECTS FUNDING NEEDS (</a:t>
            </a:r>
            <a:r>
              <a:rPr lang="en-US" sz="2400" b="1" dirty="0" err="1" smtClean="0"/>
              <a:t>i</a:t>
            </a:r>
            <a:r>
              <a:rPr lang="en-US" sz="2400" b="1" dirty="0" smtClean="0"/>
              <a:t>) </a:t>
            </a:r>
            <a:endParaRPr lang="en-US" sz="2400" dirty="0"/>
          </a:p>
        </p:txBody>
      </p:sp>
      <p:sp>
        <p:nvSpPr>
          <p:cNvPr id="3" name="Content Placeholder 2"/>
          <p:cNvSpPr>
            <a:spLocks noGrp="1"/>
          </p:cNvSpPr>
          <p:nvPr>
            <p:ph idx="1"/>
          </p:nvPr>
        </p:nvSpPr>
        <p:spPr/>
        <p:txBody>
          <a:bodyPr>
            <a:normAutofit fontScale="55000" lnSpcReduction="20000"/>
          </a:bodyPr>
          <a:lstStyle/>
          <a:p>
            <a:pPr algn="just"/>
            <a:r>
              <a:rPr lang="en-US" b="1" dirty="0" smtClean="0"/>
              <a:t>LEAH CHARITY FOUNDATION’S PROJECTS FUNDING NEEDS</a:t>
            </a:r>
            <a:endParaRPr lang="en-US" dirty="0" smtClean="0"/>
          </a:p>
          <a:p>
            <a:pPr algn="just"/>
            <a:r>
              <a:rPr lang="en-US" b="1" dirty="0" smtClean="0"/>
              <a:t>MEDICAL INTERVENTION FUNDS NEEDS</a:t>
            </a:r>
          </a:p>
          <a:p>
            <a:pPr algn="just"/>
            <a:r>
              <a:rPr lang="en-US" b="1" dirty="0" smtClean="0"/>
              <a:t>SURGERY NEEDS:</a:t>
            </a:r>
          </a:p>
          <a:p>
            <a:pPr lvl="0" algn="just"/>
            <a:r>
              <a:rPr lang="en-US" dirty="0" smtClean="0"/>
              <a:t>9 Cases of Heart Surgery;</a:t>
            </a:r>
          </a:p>
          <a:p>
            <a:pPr lvl="0" algn="just"/>
            <a:r>
              <a:rPr lang="en-US" dirty="0" smtClean="0"/>
              <a:t>4 Cases of Kidney Transplant;</a:t>
            </a:r>
          </a:p>
          <a:p>
            <a:pPr lvl="0" algn="just"/>
            <a:r>
              <a:rPr lang="en-US" dirty="0" smtClean="0"/>
              <a:t>2 Cases of Cornea Transplant;</a:t>
            </a:r>
          </a:p>
          <a:p>
            <a:pPr lvl="0" algn="just"/>
            <a:r>
              <a:rPr lang="en-US" dirty="0" smtClean="0"/>
              <a:t>17 Cases of Artificial Limbs;</a:t>
            </a:r>
          </a:p>
          <a:p>
            <a:pPr lvl="0" algn="just"/>
            <a:r>
              <a:rPr lang="en-US" dirty="0" smtClean="0"/>
              <a:t>4 Cases of Cerebral Palsy;</a:t>
            </a:r>
          </a:p>
          <a:p>
            <a:pPr lvl="0" algn="just"/>
            <a:r>
              <a:rPr lang="en-US" dirty="0" smtClean="0"/>
              <a:t>201 Cases of LEAH Sight Restoration;</a:t>
            </a:r>
          </a:p>
          <a:p>
            <a:pPr lvl="0" algn="just"/>
            <a:r>
              <a:rPr lang="en-US" dirty="0" smtClean="0"/>
              <a:t>10 Cases of In-</a:t>
            </a:r>
            <a:r>
              <a:rPr lang="en-US" dirty="0" err="1" smtClean="0"/>
              <a:t>Vitrio</a:t>
            </a:r>
            <a:r>
              <a:rPr lang="en-US" dirty="0" smtClean="0"/>
              <a:t>-Fertilization (IVF) </a:t>
            </a:r>
          </a:p>
          <a:p>
            <a:pPr lvl="0" algn="just"/>
            <a:r>
              <a:rPr lang="en-US" dirty="0" smtClean="0"/>
              <a:t>Please find out which specific clinics in USA can effectively handle each of the seven (7) different cases above;</a:t>
            </a:r>
          </a:p>
          <a:p>
            <a:pPr lvl="0" algn="just"/>
            <a:r>
              <a:rPr lang="en-US" dirty="0" smtClean="0"/>
              <a:t>Please find out what the total surgery and other cost per patient is in each hospital; </a:t>
            </a:r>
          </a:p>
          <a:p>
            <a:pPr lvl="0" algn="just"/>
            <a:r>
              <a:rPr lang="en-US" dirty="0" smtClean="0"/>
              <a:t>Please find out what the cost of one accompanying medical team and one patient support team per patient is, (in the 10 Cases of In-</a:t>
            </a:r>
            <a:r>
              <a:rPr lang="en-US" dirty="0" err="1" smtClean="0"/>
              <a:t>Vitrio</a:t>
            </a:r>
            <a:r>
              <a:rPr lang="en-US" dirty="0" smtClean="0"/>
              <a:t>-Fertilization (IVF), the patients are: (husband and wife);</a:t>
            </a:r>
          </a:p>
        </p:txBody>
      </p:sp>
      <p:sp>
        <p:nvSpPr>
          <p:cNvPr id="4" name="Date Placeholder 3"/>
          <p:cNvSpPr>
            <a:spLocks noGrp="1"/>
          </p:cNvSpPr>
          <p:nvPr>
            <p:ph type="dt" sz="half" idx="10"/>
          </p:nvPr>
        </p:nvSpPr>
        <p:spPr/>
        <p:txBody>
          <a:bodyPr/>
          <a:lstStyle/>
          <a:p>
            <a:fld id="{E2170619-7237-4662-B36A-9E524ECF267B}" type="datetime1">
              <a:rPr lang="en-US" smtClean="0"/>
              <a:pPr/>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b="1" dirty="0" smtClean="0"/>
              <a:t>LEAH CHARITY FOUNDATION’S PROJECTS FUNDING NEEDS (ii)</a:t>
            </a:r>
            <a:endParaRPr lang="en-US" sz="2400" dirty="0"/>
          </a:p>
        </p:txBody>
      </p:sp>
      <p:sp>
        <p:nvSpPr>
          <p:cNvPr id="3" name="Content Placeholder 2"/>
          <p:cNvSpPr>
            <a:spLocks noGrp="1"/>
          </p:cNvSpPr>
          <p:nvPr>
            <p:ph idx="1"/>
          </p:nvPr>
        </p:nvSpPr>
        <p:spPr>
          <a:xfrm>
            <a:off x="457200" y="990600"/>
            <a:ext cx="8229600" cy="5135563"/>
          </a:xfrm>
        </p:spPr>
        <p:txBody>
          <a:bodyPr>
            <a:normAutofit fontScale="47500" lnSpcReduction="20000"/>
          </a:bodyPr>
          <a:lstStyle/>
          <a:p>
            <a:r>
              <a:rPr lang="en-US" b="1" dirty="0" smtClean="0"/>
              <a:t>INFANT FORMULA SUPPORT SCHEME NEEDS:</a:t>
            </a:r>
          </a:p>
          <a:p>
            <a:pPr lvl="0"/>
            <a:r>
              <a:rPr lang="en-US" dirty="0" smtClean="0"/>
              <a:t>100 Cartons of 400 </a:t>
            </a:r>
            <a:r>
              <a:rPr lang="en-US" dirty="0" err="1" smtClean="0"/>
              <a:t>grammes</a:t>
            </a:r>
            <a:r>
              <a:rPr lang="en-US" dirty="0" smtClean="0"/>
              <a:t> </a:t>
            </a:r>
            <a:r>
              <a:rPr lang="en-US" dirty="0" err="1" smtClean="0"/>
              <a:t>Nestle’s</a:t>
            </a:r>
            <a:r>
              <a:rPr lang="en-US" dirty="0" smtClean="0"/>
              <a:t> </a:t>
            </a:r>
            <a:r>
              <a:rPr lang="en-US" dirty="0" err="1" smtClean="0"/>
              <a:t>Lactogen</a:t>
            </a:r>
            <a:r>
              <a:rPr lang="en-US" dirty="0" smtClean="0"/>
              <a:t> per month; (1,200 cartons per annum) – infant milk formula (packaged12/carton);</a:t>
            </a:r>
          </a:p>
          <a:p>
            <a:pPr lvl="0"/>
            <a:r>
              <a:rPr lang="en-US" dirty="0" smtClean="0"/>
              <a:t>Branding and support from Nestle or other manufacturers and philanthropists will be appreciated;</a:t>
            </a:r>
          </a:p>
          <a:p>
            <a:r>
              <a:rPr lang="en-US" b="1" dirty="0" smtClean="0"/>
              <a:t>OMOLEWA SAFE MOTHERHOOD SCHEME NEEDS:</a:t>
            </a:r>
          </a:p>
          <a:p>
            <a:r>
              <a:rPr lang="en-US" dirty="0" smtClean="0"/>
              <a:t>(A form of Community Health Insurance Scheme focusing on (</a:t>
            </a:r>
            <a:r>
              <a:rPr lang="en-US" dirty="0" err="1" smtClean="0"/>
              <a:t>i</a:t>
            </a:r>
            <a:r>
              <a:rPr lang="en-US" dirty="0" smtClean="0"/>
              <a:t>) 0-5 years; and (ii) Pregnant Women)</a:t>
            </a:r>
          </a:p>
          <a:p>
            <a:pPr lvl="0"/>
            <a:r>
              <a:rPr lang="en-US" dirty="0" smtClean="0"/>
              <a:t>Annual N300, about $2 Insurance Premium/poor rural patient sponsorship;</a:t>
            </a:r>
          </a:p>
          <a:p>
            <a:pPr lvl="0"/>
            <a:r>
              <a:rPr lang="en-US" dirty="0" smtClean="0"/>
              <a:t>Projected Annual Beneficiaries: 1,000,000 poor women and infants;</a:t>
            </a:r>
          </a:p>
          <a:p>
            <a:pPr lvl="0"/>
            <a:r>
              <a:rPr lang="en-US" dirty="0" smtClean="0"/>
              <a:t>Total Projected Needs: N300m or $2m</a:t>
            </a:r>
          </a:p>
          <a:p>
            <a:r>
              <a:rPr lang="en-US" b="1" dirty="0" smtClean="0"/>
              <a:t>ADOPTING THE CHILDREN SPECIALIST HOSPITAL NEEDS:</a:t>
            </a:r>
          </a:p>
          <a:p>
            <a:pPr lvl="0"/>
            <a:r>
              <a:rPr lang="en-US" dirty="0" smtClean="0"/>
              <a:t>Neonatal Facilities/Equipment ;</a:t>
            </a:r>
          </a:p>
          <a:p>
            <a:pPr lvl="0"/>
            <a:r>
              <a:rPr lang="en-US" dirty="0" smtClean="0"/>
              <a:t>Advanced diagnostic equipment;</a:t>
            </a:r>
          </a:p>
          <a:p>
            <a:pPr lvl="0"/>
            <a:r>
              <a:rPr lang="en-US" dirty="0" smtClean="0"/>
              <a:t>Pharmaceuticals;</a:t>
            </a:r>
          </a:p>
          <a:p>
            <a:pPr lvl="0"/>
            <a:r>
              <a:rPr lang="en-US" dirty="0" smtClean="0"/>
              <a:t>Kidney Dialysis equipment;</a:t>
            </a:r>
          </a:p>
          <a:p>
            <a:pPr lvl="0"/>
            <a:r>
              <a:rPr lang="en-US" dirty="0" smtClean="0"/>
              <a:t>6 Ambulances;</a:t>
            </a:r>
          </a:p>
          <a:p>
            <a:pPr lvl="0"/>
            <a:r>
              <a:rPr lang="en-US" dirty="0" smtClean="0"/>
              <a:t>Surgical Equipment;</a:t>
            </a:r>
          </a:p>
          <a:p>
            <a:pPr lvl="0"/>
            <a:r>
              <a:rPr lang="en-US" dirty="0" smtClean="0"/>
              <a:t>Medical Rehabilitation equipment and kits;</a:t>
            </a:r>
          </a:p>
          <a:p>
            <a:pPr lvl="0"/>
            <a:r>
              <a:rPr lang="en-US" dirty="0" smtClean="0"/>
              <a:t>Toys;</a:t>
            </a:r>
          </a:p>
          <a:p>
            <a:pPr lvl="0"/>
            <a:r>
              <a:rPr lang="en-US" dirty="0" smtClean="0"/>
              <a:t>Kids Educational Equipment and kits;</a:t>
            </a:r>
          </a:p>
        </p:txBody>
      </p:sp>
      <p:sp>
        <p:nvSpPr>
          <p:cNvPr id="4" name="Date Placeholder 3"/>
          <p:cNvSpPr>
            <a:spLocks noGrp="1"/>
          </p:cNvSpPr>
          <p:nvPr>
            <p:ph type="dt" sz="half" idx="10"/>
          </p:nvPr>
        </p:nvSpPr>
        <p:spPr/>
        <p:txBody>
          <a:bodyPr/>
          <a:lstStyle/>
          <a:p>
            <a:fld id="{E2170619-7237-4662-B36A-9E524ECF267B}" type="datetime1">
              <a:rPr lang="en-US" smtClean="0"/>
              <a:pPr/>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b="1" dirty="0" smtClean="0"/>
              <a:t>LEAH CHARITY FOUNDATION’S PROJECTS FUNDING NEEDS (iii)</a:t>
            </a:r>
            <a:endParaRPr lang="en-US" sz="2400" dirty="0"/>
          </a:p>
        </p:txBody>
      </p:sp>
      <p:sp>
        <p:nvSpPr>
          <p:cNvPr id="3" name="Content Placeholder 2"/>
          <p:cNvSpPr>
            <a:spLocks noGrp="1"/>
          </p:cNvSpPr>
          <p:nvPr>
            <p:ph idx="1"/>
          </p:nvPr>
        </p:nvSpPr>
        <p:spPr>
          <a:xfrm>
            <a:off x="457200" y="914400"/>
            <a:ext cx="8229600" cy="5211763"/>
          </a:xfrm>
        </p:spPr>
        <p:txBody>
          <a:bodyPr>
            <a:normAutofit fontScale="47500" lnSpcReduction="20000"/>
          </a:bodyPr>
          <a:lstStyle/>
          <a:p>
            <a:r>
              <a:rPr lang="en-US" b="1" dirty="0" smtClean="0"/>
              <a:t>LEAH MEDICAL TRUST FUND NEEDS:</a:t>
            </a:r>
          </a:p>
          <a:p>
            <a:pPr lvl="0"/>
            <a:r>
              <a:rPr lang="en-US" dirty="0" smtClean="0"/>
              <a:t>Continuous Mobilization of funds with the collaboration of United Nations Global Compact and other relevant global and local stakeholders all year round through treks, marathons, musical concert, African cultural shows, African dances, road shows, etc in USA, UK, Canada, Asia, Africa etc;</a:t>
            </a:r>
          </a:p>
          <a:p>
            <a:pPr lvl="0"/>
            <a:r>
              <a:rPr lang="en-US" dirty="0" smtClean="0"/>
              <a:t>Target: All the required funds;</a:t>
            </a:r>
          </a:p>
          <a:p>
            <a:r>
              <a:rPr lang="en-US" b="1" dirty="0" smtClean="0"/>
              <a:t>CLINIC ON WHEELS NEEDS:</a:t>
            </a:r>
          </a:p>
          <a:p>
            <a:r>
              <a:rPr lang="en-US" b="1" dirty="0" smtClean="0"/>
              <a:t>GOAL:</a:t>
            </a:r>
          </a:p>
          <a:p>
            <a:pPr lvl="0"/>
            <a:r>
              <a:rPr lang="en-US" dirty="0" smtClean="0"/>
              <a:t>Rural Clinic -Takes healthcare to remote and indigent rural citizens who cannot access or afford to pay orthodox Medicare bills;</a:t>
            </a:r>
          </a:p>
          <a:p>
            <a:pPr lvl="0"/>
            <a:r>
              <a:rPr lang="en-US" dirty="0" smtClean="0"/>
              <a:t>Market Place Clinic – Takes healthcare to poor women at the market place;</a:t>
            </a:r>
          </a:p>
          <a:p>
            <a:pPr lvl="0"/>
            <a:r>
              <a:rPr lang="en-US" dirty="0" smtClean="0"/>
              <a:t>Field Mobile Laboratory;</a:t>
            </a:r>
          </a:p>
          <a:p>
            <a:pPr lvl="0"/>
            <a:r>
              <a:rPr lang="en-US" dirty="0" smtClean="0"/>
              <a:t>HIV Test Kits;</a:t>
            </a:r>
          </a:p>
          <a:p>
            <a:pPr lvl="0"/>
            <a:r>
              <a:rPr lang="en-US" dirty="0" smtClean="0"/>
              <a:t>Human </a:t>
            </a:r>
            <a:r>
              <a:rPr lang="en-US" dirty="0" err="1" smtClean="0"/>
              <a:t>Papiloma</a:t>
            </a:r>
            <a:r>
              <a:rPr lang="en-US" dirty="0" smtClean="0"/>
              <a:t> Virus Test Kits;</a:t>
            </a:r>
          </a:p>
          <a:p>
            <a:pPr lvl="0"/>
            <a:r>
              <a:rPr lang="en-US" dirty="0" smtClean="0"/>
              <a:t>Hepatitis A &amp; B Test Kits;</a:t>
            </a:r>
          </a:p>
          <a:p>
            <a:pPr lvl="0"/>
            <a:r>
              <a:rPr lang="en-US" dirty="0" smtClean="0"/>
              <a:t>Field Mobile Laboratory Equipment;</a:t>
            </a:r>
          </a:p>
          <a:p>
            <a:pPr lvl="0"/>
            <a:r>
              <a:rPr lang="en-US" dirty="0" smtClean="0"/>
              <a:t>Field Mobile Laboratory Reagents and kits;</a:t>
            </a:r>
          </a:p>
          <a:p>
            <a:pPr lvl="0"/>
            <a:r>
              <a:rPr lang="en-US" dirty="0" smtClean="0"/>
              <a:t>Field Diagnostics Equipment and kits;</a:t>
            </a:r>
          </a:p>
          <a:p>
            <a:pPr lvl="0"/>
            <a:r>
              <a:rPr lang="en-US" dirty="0" smtClean="0"/>
              <a:t>Field First Aid Equipment and Kits;</a:t>
            </a:r>
          </a:p>
          <a:p>
            <a:pPr lvl="0"/>
            <a:r>
              <a:rPr lang="en-US" dirty="0" smtClean="0"/>
              <a:t>Pharmaceuticals;</a:t>
            </a:r>
          </a:p>
          <a:p>
            <a:pPr lvl="0"/>
            <a:r>
              <a:rPr lang="en-US" dirty="0" smtClean="0"/>
              <a:t>16 Ambulances, one per local government council;</a:t>
            </a:r>
          </a:p>
        </p:txBody>
      </p:sp>
      <p:sp>
        <p:nvSpPr>
          <p:cNvPr id="4" name="Date Placeholder 3"/>
          <p:cNvSpPr>
            <a:spLocks noGrp="1"/>
          </p:cNvSpPr>
          <p:nvPr>
            <p:ph type="dt" sz="half" idx="10"/>
          </p:nvPr>
        </p:nvSpPr>
        <p:spPr/>
        <p:txBody>
          <a:bodyPr/>
          <a:lstStyle/>
          <a:p>
            <a:fld id="{E2170619-7237-4662-B36A-9E524ECF267B}" type="datetime1">
              <a:rPr lang="en-US" smtClean="0"/>
              <a:pPr/>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r>
              <a:rPr lang="en-US" sz="2400" b="1" dirty="0" smtClean="0"/>
              <a:t>LEAH CHARITY FOUNDATION’S PROJECTS FUNDING NEEDS (iv)</a:t>
            </a:r>
            <a:endParaRPr lang="en-US" sz="2400" dirty="0"/>
          </a:p>
        </p:txBody>
      </p:sp>
      <p:sp>
        <p:nvSpPr>
          <p:cNvPr id="3" name="Content Placeholder 2"/>
          <p:cNvSpPr>
            <a:spLocks noGrp="1"/>
          </p:cNvSpPr>
          <p:nvPr>
            <p:ph idx="1"/>
          </p:nvPr>
        </p:nvSpPr>
        <p:spPr>
          <a:xfrm>
            <a:off x="457200" y="914400"/>
            <a:ext cx="8229600" cy="5211763"/>
          </a:xfrm>
        </p:spPr>
        <p:txBody>
          <a:bodyPr>
            <a:normAutofit fontScale="40000" lnSpcReduction="20000"/>
          </a:bodyPr>
          <a:lstStyle/>
          <a:p>
            <a:r>
              <a:rPr lang="en-US" b="1" dirty="0" smtClean="0"/>
              <a:t>SIX (6) REFERAL CENTRES IN KWARA STATE NEEDS:</a:t>
            </a:r>
          </a:p>
          <a:p>
            <a:pPr lvl="0"/>
            <a:r>
              <a:rPr lang="en-US" dirty="0" smtClean="0"/>
              <a:t>Advanced diagnostic equipment;</a:t>
            </a:r>
          </a:p>
          <a:p>
            <a:pPr lvl="0"/>
            <a:r>
              <a:rPr lang="en-US" dirty="0" smtClean="0"/>
              <a:t>Pharmaceuticals;</a:t>
            </a:r>
          </a:p>
          <a:p>
            <a:pPr lvl="0"/>
            <a:r>
              <a:rPr lang="en-US" dirty="0" smtClean="0"/>
              <a:t>Kidney Dialysis equipment;</a:t>
            </a:r>
          </a:p>
          <a:p>
            <a:pPr lvl="0"/>
            <a:r>
              <a:rPr lang="en-US" dirty="0" smtClean="0"/>
              <a:t>6 Ambulances;</a:t>
            </a:r>
          </a:p>
          <a:p>
            <a:pPr lvl="0"/>
            <a:r>
              <a:rPr lang="en-US" dirty="0" smtClean="0"/>
              <a:t>Surgical Equipment;</a:t>
            </a:r>
          </a:p>
          <a:p>
            <a:pPr lvl="0"/>
            <a:r>
              <a:rPr lang="en-US" dirty="0" smtClean="0"/>
              <a:t>Medical Rehabilitation equipment and kits;</a:t>
            </a:r>
          </a:p>
          <a:p>
            <a:r>
              <a:rPr lang="en-US" b="1" dirty="0" smtClean="0"/>
              <a:t>SOCIAL WELFARE NEEDS:</a:t>
            </a:r>
          </a:p>
          <a:p>
            <a:r>
              <a:rPr lang="en-US" b="1" dirty="0" smtClean="0"/>
              <a:t>WIDOWS EMPOWERMENT</a:t>
            </a:r>
          </a:p>
          <a:p>
            <a:pPr lvl="0"/>
            <a:r>
              <a:rPr lang="en-US" dirty="0" smtClean="0"/>
              <a:t>Empowerment of widows;</a:t>
            </a:r>
          </a:p>
          <a:p>
            <a:pPr lvl="0"/>
            <a:r>
              <a:rPr lang="en-US" dirty="0" smtClean="0"/>
              <a:t>Target for 2013: 1,000 widows;</a:t>
            </a:r>
          </a:p>
          <a:p>
            <a:r>
              <a:rPr lang="en-US" b="1" dirty="0" smtClean="0"/>
              <a:t>WOMEN EMPOWERMENT</a:t>
            </a:r>
          </a:p>
          <a:p>
            <a:pPr lvl="0"/>
            <a:r>
              <a:rPr lang="en-US" dirty="0" smtClean="0"/>
              <a:t>Empowerment of widows;</a:t>
            </a:r>
          </a:p>
          <a:p>
            <a:pPr lvl="0"/>
            <a:r>
              <a:rPr lang="en-US" dirty="0" smtClean="0"/>
              <a:t>Target for 2013: 1,000 widows;</a:t>
            </a:r>
          </a:p>
          <a:p>
            <a:pPr lvl="0"/>
            <a:r>
              <a:rPr lang="en-US" b="1" dirty="0" smtClean="0"/>
              <a:t>NEEDS:</a:t>
            </a:r>
            <a:r>
              <a:rPr lang="en-US" dirty="0" smtClean="0"/>
              <a:t> N250,000 about $1,650 per widow; N250 Million or $1.7m;</a:t>
            </a:r>
          </a:p>
          <a:p>
            <a:r>
              <a:rPr lang="en-US" b="1" dirty="0" smtClean="0"/>
              <a:t>RURAL WATER SCHEME</a:t>
            </a:r>
          </a:p>
          <a:p>
            <a:r>
              <a:rPr lang="en-US" b="1" dirty="0" smtClean="0"/>
              <a:t>GOAL:</a:t>
            </a:r>
          </a:p>
          <a:p>
            <a:pPr lvl="0"/>
            <a:r>
              <a:rPr lang="en-US" dirty="0" smtClean="0"/>
              <a:t>Linking accessible rural communities to the state water board’s water pipeline;</a:t>
            </a:r>
          </a:p>
          <a:p>
            <a:pPr lvl="0"/>
            <a:r>
              <a:rPr lang="en-US" dirty="0" smtClean="0"/>
              <a:t>Sink rural boreholes in communities that are not accessible to the state water board’s water pipeline in all the sixteen local government councils of Kwara state;</a:t>
            </a:r>
          </a:p>
          <a:p>
            <a:pPr lvl="0"/>
            <a:r>
              <a:rPr lang="en-US" dirty="0" smtClean="0"/>
              <a:t>Truck equipped with Bore Drill;</a:t>
            </a:r>
          </a:p>
          <a:p>
            <a:pPr lvl="0"/>
            <a:r>
              <a:rPr lang="en-US" dirty="0" smtClean="0"/>
              <a:t>Borehole Equipment;</a:t>
            </a:r>
          </a:p>
          <a:p>
            <a:pPr lvl="0"/>
            <a:r>
              <a:rPr lang="en-US" dirty="0" smtClean="0"/>
              <a:t>Hand operated borehole pumps;</a:t>
            </a:r>
          </a:p>
          <a:p>
            <a:pPr lvl="0"/>
            <a:r>
              <a:rPr lang="en-US" dirty="0" smtClean="0"/>
              <a:t>Fiber Glass Water Tanks.</a:t>
            </a:r>
          </a:p>
        </p:txBody>
      </p:sp>
      <p:sp>
        <p:nvSpPr>
          <p:cNvPr id="4" name="Date Placeholder 3"/>
          <p:cNvSpPr>
            <a:spLocks noGrp="1"/>
          </p:cNvSpPr>
          <p:nvPr>
            <p:ph type="dt" sz="half" idx="10"/>
          </p:nvPr>
        </p:nvSpPr>
        <p:spPr/>
        <p:txBody>
          <a:bodyPr/>
          <a:lstStyle/>
          <a:p>
            <a:fld id="{E2170619-7237-4662-B36A-9E524ECF267B}" type="datetime1">
              <a:rPr lang="en-US" smtClean="0"/>
              <a:pPr/>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STATUS OF INTERVENTION &amp; COLLABO</a:t>
            </a:r>
            <a:endParaRPr lang="en-US" dirty="0"/>
          </a:p>
        </p:txBody>
      </p:sp>
      <p:sp>
        <p:nvSpPr>
          <p:cNvPr id="3" name="Content Placeholder 2"/>
          <p:cNvSpPr>
            <a:spLocks noGrp="1"/>
          </p:cNvSpPr>
          <p:nvPr>
            <p:ph idx="1"/>
          </p:nvPr>
        </p:nvSpPr>
        <p:spPr>
          <a:xfrm>
            <a:off x="457200" y="990600"/>
            <a:ext cx="8229600" cy="5135563"/>
          </a:xfrm>
        </p:spPr>
        <p:txBody>
          <a:bodyPr/>
          <a:lstStyle/>
          <a:p>
            <a:r>
              <a:rPr lang="en-US" b="1" dirty="0" err="1" smtClean="0"/>
              <a:t>Lifecare</a:t>
            </a:r>
            <a:r>
              <a:rPr lang="en-US" b="1" dirty="0" smtClean="0"/>
              <a:t> Health Advancement Initiative contacted Barrister Hussein </a:t>
            </a:r>
            <a:r>
              <a:rPr lang="en-US" b="1" dirty="0" err="1" smtClean="0"/>
              <a:t>Fasasi</a:t>
            </a:r>
            <a:r>
              <a:rPr lang="en-US" b="1" dirty="0" smtClean="0"/>
              <a:t> of African Foundation for Human Advancement (AFFAH), based in Woodland Avenue Philadelphia,</a:t>
            </a:r>
            <a:r>
              <a:rPr lang="en-US" dirty="0" smtClean="0"/>
              <a:t> </a:t>
            </a:r>
            <a:r>
              <a:rPr lang="en-US" b="1" dirty="0" smtClean="0"/>
              <a:t>PA. 19142 USA, and requested that he should cost the needs of LEAH Charity Foundation and prepare the ground in USA for the mobilization of the requisite resources for LEAH Charity Foundation. </a:t>
            </a:r>
            <a:endParaRPr lang="en-US" dirty="0"/>
          </a:p>
        </p:txBody>
      </p:sp>
      <p:sp>
        <p:nvSpPr>
          <p:cNvPr id="4" name="Date Placeholder 3"/>
          <p:cNvSpPr>
            <a:spLocks noGrp="1"/>
          </p:cNvSpPr>
          <p:nvPr>
            <p:ph type="dt" sz="half" idx="10"/>
          </p:nvPr>
        </p:nvSpPr>
        <p:spPr/>
        <p:txBody>
          <a:bodyPr/>
          <a:lstStyle/>
          <a:p>
            <a:fld id="{52DF67AF-682D-4955-8BA5-9C17EE45C51B}" type="datetime1">
              <a:rPr lang="en-US" smtClean="0"/>
              <a:pPr/>
              <a:t>9/20/2013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17</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BENEFICIARIES’ </a:t>
            </a:r>
            <a:r>
              <a:rPr lang="en-US" dirty="0" smtClean="0"/>
              <a:t>PICTURES</a:t>
            </a:r>
            <a:endParaRPr lang="en-US" dirty="0"/>
          </a:p>
        </p:txBody>
      </p:sp>
      <p:sp>
        <p:nvSpPr>
          <p:cNvPr id="4" name="Date Placeholder 3"/>
          <p:cNvSpPr>
            <a:spLocks noGrp="1"/>
          </p:cNvSpPr>
          <p:nvPr>
            <p:ph type="dt" sz="half" idx="10"/>
          </p:nvPr>
        </p:nvSpPr>
        <p:spPr/>
        <p:txBody>
          <a:bodyPr/>
          <a:lstStyle/>
          <a:p>
            <a:fld id="{E2170619-7237-4662-B36A-9E524ECF267B}" type="datetime1">
              <a:rPr lang="en-US" smtClean="0"/>
              <a:pPr/>
              <a:t>9/20/2013</a:t>
            </a:fld>
            <a:endParaRPr lang="en-US"/>
          </a:p>
        </p:txBody>
      </p:sp>
      <p:sp>
        <p:nvSpPr>
          <p:cNvPr id="5" name="Footer Placeholder 4"/>
          <p:cNvSpPr>
            <a:spLocks noGrp="1"/>
          </p:cNvSpPr>
          <p:nvPr>
            <p:ph type="ftr" sz="quarter" idx="11"/>
          </p:nvPr>
        </p:nvSpPr>
        <p:spPr>
          <a:xfrm>
            <a:off x="3124200" y="6356350"/>
            <a:ext cx="3657600" cy="365125"/>
          </a:xfrm>
        </p:spPr>
        <p:txBody>
          <a:bodyPr/>
          <a:lstStyle/>
          <a:p>
            <a:r>
              <a:rPr lang="en-US" b="1" dirty="0" smtClean="0">
                <a:solidFill>
                  <a:srgbClr val="FF0000"/>
                </a:solidFill>
              </a:rPr>
              <a:t>UP: Emily –Kneels; DOWN:  Adopted 2 Children</a:t>
            </a:r>
            <a:endParaRPr lang="en-US" b="1" dirty="0">
              <a:solidFill>
                <a:srgbClr val="FF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18</a:t>
            </a:fld>
            <a:endParaRPr lang="en-US"/>
          </a:p>
        </p:txBody>
      </p:sp>
      <p:pic>
        <p:nvPicPr>
          <p:cNvPr id="7" name="Content Placeholder 6"/>
          <p:cNvPicPr>
            <a:picLocks noGrp="1"/>
          </p:cNvPicPr>
          <p:nvPr>
            <p:ph idx="1"/>
          </p:nvPr>
        </p:nvPicPr>
        <p:blipFill>
          <a:blip r:embed="rId2"/>
          <a:srcRect/>
          <a:stretch>
            <a:fillRect/>
          </a:stretch>
        </p:blipFill>
        <p:spPr bwMode="auto">
          <a:xfrm>
            <a:off x="1143000" y="1600200"/>
            <a:ext cx="6477000" cy="1828800"/>
          </a:xfrm>
          <a:prstGeom prst="rect">
            <a:avLst/>
          </a:prstGeom>
          <a:noFill/>
          <a:ln w="9525">
            <a:noFill/>
            <a:miter lim="800000"/>
            <a:headEnd/>
            <a:tailEnd/>
          </a:ln>
        </p:spPr>
      </p:pic>
      <p:pic>
        <p:nvPicPr>
          <p:cNvPr id="8" name="Picture 7"/>
          <p:cNvPicPr/>
          <p:nvPr/>
        </p:nvPicPr>
        <p:blipFill>
          <a:blip r:embed="rId3"/>
          <a:srcRect/>
          <a:stretch>
            <a:fillRect/>
          </a:stretch>
        </p:blipFill>
        <p:spPr bwMode="auto">
          <a:xfrm>
            <a:off x="1143000" y="3810000"/>
            <a:ext cx="6477000" cy="19050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CONCLUSION</a:t>
            </a:r>
            <a:endParaRPr lang="en-US" dirty="0"/>
          </a:p>
        </p:txBody>
      </p:sp>
      <p:sp>
        <p:nvSpPr>
          <p:cNvPr id="3" name="Content Placeholder 2"/>
          <p:cNvSpPr>
            <a:spLocks noGrp="1"/>
          </p:cNvSpPr>
          <p:nvPr>
            <p:ph idx="1"/>
          </p:nvPr>
        </p:nvSpPr>
        <p:spPr>
          <a:xfrm>
            <a:off x="457200" y="990600"/>
            <a:ext cx="8229600" cy="5135563"/>
          </a:xfrm>
        </p:spPr>
        <p:txBody>
          <a:bodyPr>
            <a:normAutofit fontScale="77500" lnSpcReduction="20000"/>
          </a:bodyPr>
          <a:lstStyle/>
          <a:p>
            <a:pPr algn="just"/>
            <a:r>
              <a:rPr lang="en-US" dirty="0" smtClean="0"/>
              <a:t>The prompt response of Her Excellency, Mrs. </a:t>
            </a:r>
            <a:r>
              <a:rPr lang="en-US" dirty="0" err="1" smtClean="0"/>
              <a:t>Omolewa</a:t>
            </a:r>
            <a:r>
              <a:rPr lang="en-US" dirty="0" smtClean="0"/>
              <a:t> </a:t>
            </a:r>
            <a:r>
              <a:rPr lang="en-US" dirty="0" err="1" smtClean="0"/>
              <a:t>Abdulfatah</a:t>
            </a:r>
            <a:r>
              <a:rPr lang="en-US" dirty="0" smtClean="0"/>
              <a:t> Ahmed, First Lady, Kwara state and her LEAH Charity Foundation, to the pitiable plight of blind and hitherto beggar - Emily </a:t>
            </a:r>
            <a:r>
              <a:rPr lang="en-US" dirty="0" err="1" smtClean="0"/>
              <a:t>Funmilayo</a:t>
            </a:r>
            <a:r>
              <a:rPr lang="en-US" dirty="0" smtClean="0"/>
              <a:t> OJO and her two children, </a:t>
            </a:r>
            <a:r>
              <a:rPr lang="en-US" dirty="0" err="1" smtClean="0"/>
              <a:t>Warisi</a:t>
            </a:r>
            <a:r>
              <a:rPr lang="en-US" dirty="0" smtClean="0"/>
              <a:t> </a:t>
            </a:r>
            <a:r>
              <a:rPr lang="en-US" dirty="0" err="1" smtClean="0"/>
              <a:t>Ganiyu</a:t>
            </a:r>
            <a:r>
              <a:rPr lang="en-US" dirty="0" smtClean="0"/>
              <a:t> and </a:t>
            </a:r>
            <a:r>
              <a:rPr lang="en-US" dirty="0" err="1" smtClean="0"/>
              <a:t>Kausara</a:t>
            </a:r>
            <a:r>
              <a:rPr lang="en-US" dirty="0" smtClean="0"/>
              <a:t> </a:t>
            </a:r>
            <a:r>
              <a:rPr lang="en-US" dirty="0" err="1" smtClean="0"/>
              <a:t>Ganiyu</a:t>
            </a:r>
            <a:r>
              <a:rPr lang="en-US" dirty="0" smtClean="0"/>
              <a:t>; who hitherto, had never being within the four walls of a classroom, can be simply described as “Holy Spirit Filled Rare Generosity”!</a:t>
            </a:r>
          </a:p>
          <a:p>
            <a:pPr algn="just"/>
            <a:r>
              <a:rPr lang="en-US" dirty="0" smtClean="0"/>
              <a:t> Mrs. </a:t>
            </a:r>
            <a:r>
              <a:rPr lang="en-US" dirty="0" err="1" smtClean="0"/>
              <a:t>Omolewa</a:t>
            </a:r>
            <a:r>
              <a:rPr lang="en-US" dirty="0" smtClean="0"/>
              <a:t> </a:t>
            </a:r>
            <a:r>
              <a:rPr lang="en-US" dirty="0" err="1" smtClean="0"/>
              <a:t>Abdulfatah</a:t>
            </a:r>
            <a:r>
              <a:rPr lang="en-US" dirty="0" smtClean="0"/>
              <a:t> Ahmed’s very rare magnanimity transformed a hitherto hopeless beggar into an entrepreneur; It takes the special Grace of the Almighty God for an abandoned and dejected woman, whose only source of livelihood has been soliciting for alms/help; to metamorphose into a productive person once again!!</a:t>
            </a:r>
          </a:p>
          <a:p>
            <a:pPr algn="just"/>
            <a:r>
              <a:rPr lang="en-US" dirty="0" smtClean="0"/>
              <a:t>Only the Almighty God can sufficiently reward Her Excellency, the Queen Esther of our time. Human praise and ovation are not enough to amplify Emily’s gratitude!!!</a:t>
            </a:r>
            <a:endParaRPr lang="en-US" dirty="0"/>
          </a:p>
        </p:txBody>
      </p:sp>
      <p:sp>
        <p:nvSpPr>
          <p:cNvPr id="4" name="Date Placeholder 3"/>
          <p:cNvSpPr>
            <a:spLocks noGrp="1"/>
          </p:cNvSpPr>
          <p:nvPr>
            <p:ph type="dt" sz="half" idx="10"/>
          </p:nvPr>
        </p:nvSpPr>
        <p:spPr/>
        <p:txBody>
          <a:bodyPr/>
          <a:lstStyle/>
          <a:p>
            <a:fld id="{E2170619-7237-4662-B36A-9E524ECF267B}" type="datetime1">
              <a:rPr lang="en-US" smtClean="0"/>
              <a:pPr/>
              <a:t>9/20/2013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Mr. Samson Babatunde ILESANMI, (B.Sc. Honors Biochemistry; Project Concept Developer/Secretary, Mobile: 07060451145) met with one Emily </a:t>
            </a:r>
            <a:r>
              <a:rPr lang="en-US" dirty="0" err="1" smtClean="0"/>
              <a:t>Funmilayo</a:t>
            </a:r>
            <a:r>
              <a:rPr lang="en-US" dirty="0" smtClean="0"/>
              <a:t> OJO, also known as: </a:t>
            </a:r>
            <a:r>
              <a:rPr lang="en-US" dirty="0" err="1" smtClean="0"/>
              <a:t>Aishatu</a:t>
            </a:r>
            <a:r>
              <a:rPr lang="en-US" dirty="0" smtClean="0"/>
              <a:t> </a:t>
            </a:r>
            <a:r>
              <a:rPr lang="en-US" dirty="0" err="1" smtClean="0"/>
              <a:t>Hambali</a:t>
            </a:r>
            <a:r>
              <a:rPr lang="en-US" dirty="0" smtClean="0"/>
              <a:t> (Female, Aged:45 years, Mobile: 08136120553; 08157537617), a visually impaired beggar and her son – Master </a:t>
            </a:r>
            <a:r>
              <a:rPr lang="en-US" dirty="0" err="1" smtClean="0"/>
              <a:t>Warisi</a:t>
            </a:r>
            <a:r>
              <a:rPr lang="en-US" dirty="0" smtClean="0"/>
              <a:t> </a:t>
            </a:r>
            <a:r>
              <a:rPr lang="en-US" dirty="0" err="1" smtClean="0"/>
              <a:t>Ganiyu</a:t>
            </a:r>
            <a:r>
              <a:rPr lang="en-US" dirty="0" smtClean="0"/>
              <a:t> near </a:t>
            </a:r>
            <a:r>
              <a:rPr lang="en-US" dirty="0" err="1" smtClean="0"/>
              <a:t>Araoje</a:t>
            </a:r>
            <a:r>
              <a:rPr lang="en-US" dirty="0" smtClean="0"/>
              <a:t> Petrol Filling station, along </a:t>
            </a:r>
            <a:r>
              <a:rPr lang="en-US" dirty="0" err="1" smtClean="0"/>
              <a:t>Opeyemi</a:t>
            </a:r>
            <a:r>
              <a:rPr lang="en-US" dirty="0" smtClean="0"/>
              <a:t> street, sawmill area, ILORIN, Kwara state, Nigeria on December 18, 2012 afternoon;</a:t>
            </a:r>
          </a:p>
        </p:txBody>
      </p:sp>
      <p:sp>
        <p:nvSpPr>
          <p:cNvPr id="4" name="Date Placeholder 3"/>
          <p:cNvSpPr>
            <a:spLocks noGrp="1"/>
          </p:cNvSpPr>
          <p:nvPr>
            <p:ph type="dt" sz="half" idx="10"/>
          </p:nvPr>
        </p:nvSpPr>
        <p:spPr/>
        <p:txBody>
          <a:bodyPr/>
          <a:lstStyle/>
          <a:p>
            <a:fld id="{80F0C71A-91A2-495B-BE9D-672A3942D436}" type="datetime1">
              <a:rPr lang="en-US" smtClean="0"/>
              <a:pPr/>
              <a:t>9/20/2013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a:t>
            </a:fld>
            <a:endParaRPr lang="en-US"/>
          </a:p>
        </p:txBody>
      </p:sp>
      <p:sp>
        <p:nvSpPr>
          <p:cNvPr id="6" name="Footer Placeholder 5"/>
          <p:cNvSpPr>
            <a:spLocks noGrp="1"/>
          </p:cNvSpPr>
          <p:nvPr>
            <p:ph type="ftr" sz="quarter" idx="11"/>
          </p:nvPr>
        </p:nvSpPr>
        <p:spPr/>
        <p:txBody>
          <a:bodyPr/>
          <a:lstStyle/>
          <a:p>
            <a:r>
              <a:rPr lang="en-US" dirty="0" smtClean="0">
                <a:solidFill>
                  <a:srgbClr val="FF0000"/>
                </a:solidFill>
              </a:rPr>
              <a:t>DEVINE FIRST CONTACT</a:t>
            </a:r>
            <a:endParaRPr lang="en-US" dirty="0">
              <a:solidFill>
                <a:srgbClr val="FF000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CONTACTS OF PARTNERS</a:t>
            </a:r>
            <a:endParaRPr lang="en-US" dirty="0"/>
          </a:p>
        </p:txBody>
      </p:sp>
      <p:sp>
        <p:nvSpPr>
          <p:cNvPr id="3" name="Content Placeholder 2"/>
          <p:cNvSpPr>
            <a:spLocks noGrp="1"/>
          </p:cNvSpPr>
          <p:nvPr>
            <p:ph idx="1"/>
          </p:nvPr>
        </p:nvSpPr>
        <p:spPr>
          <a:xfrm>
            <a:off x="457200" y="838200"/>
            <a:ext cx="8229600" cy="5287963"/>
          </a:xfrm>
        </p:spPr>
        <p:txBody>
          <a:bodyPr>
            <a:normAutofit fontScale="40000" lnSpcReduction="20000"/>
          </a:bodyPr>
          <a:lstStyle/>
          <a:p>
            <a:pPr algn="ctr">
              <a:buNone/>
            </a:pPr>
            <a:r>
              <a:rPr lang="en-US" b="1" dirty="0" err="1" smtClean="0"/>
              <a:t>Lifecare</a:t>
            </a:r>
            <a:r>
              <a:rPr lang="en-US" b="1" dirty="0" smtClean="0"/>
              <a:t> Healthcare Advancement Initiative (CAC/IT/NO 44605)</a:t>
            </a:r>
          </a:p>
          <a:p>
            <a:pPr algn="ctr">
              <a:buNone/>
            </a:pPr>
            <a:r>
              <a:rPr lang="en-US" b="1" dirty="0" smtClean="0"/>
              <a:t>Suite 40, 2</a:t>
            </a:r>
            <a:r>
              <a:rPr lang="en-US" b="1" baseline="30000" dirty="0" smtClean="0"/>
              <a:t>nd</a:t>
            </a:r>
            <a:r>
              <a:rPr lang="en-US" b="1" dirty="0" smtClean="0"/>
              <a:t> Gate, University of Ilorin Shopping Complex, Ilorin,</a:t>
            </a:r>
          </a:p>
          <a:p>
            <a:pPr algn="ctr">
              <a:buNone/>
            </a:pPr>
            <a:r>
              <a:rPr lang="en-US" b="1" dirty="0" smtClean="0"/>
              <a:t>Contact Person:</a:t>
            </a:r>
          </a:p>
          <a:p>
            <a:pPr algn="ctr">
              <a:buNone/>
            </a:pPr>
            <a:r>
              <a:rPr lang="en-US" b="1" dirty="0" smtClean="0"/>
              <a:t>Dr. Mrs. Margaret </a:t>
            </a:r>
            <a:r>
              <a:rPr lang="en-US" b="1" dirty="0" err="1" smtClean="0"/>
              <a:t>Ebun</a:t>
            </a:r>
            <a:r>
              <a:rPr lang="en-US" b="1" dirty="0" smtClean="0"/>
              <a:t> AINA, (PhD), President &amp; CEO, </a:t>
            </a:r>
          </a:p>
          <a:p>
            <a:pPr algn="ctr">
              <a:buNone/>
            </a:pPr>
            <a:r>
              <a:rPr lang="en-US" b="1" dirty="0" smtClean="0"/>
              <a:t>Mobile: 08036573370; 07057018507 </a:t>
            </a:r>
          </a:p>
          <a:p>
            <a:pPr algn="ctr">
              <a:buNone/>
            </a:pPr>
            <a:endParaRPr lang="en-US" b="1" dirty="0" smtClean="0"/>
          </a:p>
          <a:p>
            <a:pPr algn="ctr">
              <a:buNone/>
            </a:pPr>
            <a:r>
              <a:rPr lang="en-US" b="1" dirty="0" smtClean="0"/>
              <a:t>African Foundation for Human Advancement AFFAH: CAC/IT/NO 27065, UNGC ID: 12071</a:t>
            </a:r>
          </a:p>
          <a:p>
            <a:pPr algn="ctr">
              <a:buNone/>
            </a:pPr>
            <a:r>
              <a:rPr lang="en-US" b="1" dirty="0" smtClean="0"/>
              <a:t>USA Contact</a:t>
            </a:r>
            <a:endParaRPr lang="en-US" dirty="0" smtClean="0"/>
          </a:p>
          <a:p>
            <a:pPr algn="ctr">
              <a:buNone/>
            </a:pPr>
            <a:r>
              <a:rPr lang="en-US" b="1" dirty="0" smtClean="0"/>
              <a:t>6651A, Woodland Avenue Philadelphia</a:t>
            </a:r>
            <a:endParaRPr lang="en-US" dirty="0" smtClean="0"/>
          </a:p>
          <a:p>
            <a:pPr algn="ctr">
              <a:buNone/>
            </a:pPr>
            <a:r>
              <a:rPr lang="en-US" b="1" dirty="0" smtClean="0"/>
              <a:t>PA. 19142 USA</a:t>
            </a:r>
            <a:endParaRPr lang="en-US" dirty="0" smtClean="0"/>
          </a:p>
          <a:p>
            <a:pPr algn="ctr">
              <a:buNone/>
            </a:pPr>
            <a:r>
              <a:rPr lang="en-US" b="1" dirty="0" smtClean="0"/>
              <a:t>URL: </a:t>
            </a:r>
            <a:r>
              <a:rPr lang="en-US" b="1" u="sng" dirty="0" smtClean="0">
                <a:hlinkClick r:id="rId2"/>
              </a:rPr>
              <a:t>www.affah.org</a:t>
            </a:r>
            <a:r>
              <a:rPr lang="en-US" b="1" dirty="0" smtClean="0"/>
              <a:t>; </a:t>
            </a:r>
            <a:r>
              <a:rPr lang="en-US" b="1" u="sng" dirty="0" smtClean="0">
                <a:hlinkClick r:id="rId3"/>
              </a:rPr>
              <a:t>info@affah.org</a:t>
            </a:r>
            <a:endParaRPr lang="en-US" dirty="0" smtClean="0"/>
          </a:p>
          <a:p>
            <a:pPr algn="ctr">
              <a:buNone/>
            </a:pPr>
            <a:r>
              <a:rPr lang="en-US" b="1" dirty="0" smtClean="0"/>
              <a:t>Contact Person:</a:t>
            </a:r>
            <a:endParaRPr lang="en-US" dirty="0" smtClean="0"/>
          </a:p>
          <a:p>
            <a:pPr algn="ctr">
              <a:buNone/>
            </a:pPr>
            <a:r>
              <a:rPr lang="en-US" b="1" dirty="0" smtClean="0"/>
              <a:t>Barrister Hussein </a:t>
            </a:r>
            <a:r>
              <a:rPr lang="en-US" b="1" dirty="0" err="1" smtClean="0"/>
              <a:t>Fasasi</a:t>
            </a:r>
            <a:r>
              <a:rPr lang="en-US" b="1" dirty="0" smtClean="0"/>
              <a:t> LLB. BL; LLM (USA); MBA (USA)</a:t>
            </a:r>
            <a:endParaRPr lang="en-US" dirty="0" smtClean="0"/>
          </a:p>
          <a:p>
            <a:pPr algn="ctr">
              <a:buNone/>
            </a:pPr>
            <a:r>
              <a:rPr lang="en-US" b="1" dirty="0" smtClean="0"/>
              <a:t>Mobile: +12674758827</a:t>
            </a:r>
            <a:endParaRPr lang="en-US" dirty="0" smtClean="0"/>
          </a:p>
          <a:p>
            <a:pPr algn="ctr">
              <a:buNone/>
            </a:pPr>
            <a:r>
              <a:rPr lang="en-US" b="1" dirty="0" smtClean="0"/>
              <a:t>Email: </a:t>
            </a:r>
            <a:r>
              <a:rPr lang="en-US" b="1" u="sng" dirty="0" smtClean="0">
                <a:hlinkClick r:id="rId4"/>
              </a:rPr>
              <a:t>hfasasi@gmail.com</a:t>
            </a:r>
            <a:r>
              <a:rPr lang="en-US" dirty="0" smtClean="0"/>
              <a:t>; </a:t>
            </a:r>
            <a:r>
              <a:rPr lang="en-US" u="sng" dirty="0" smtClean="0">
                <a:hlinkClick r:id="rId5"/>
              </a:rPr>
              <a:t>hfazazi2002@yahoo.com</a:t>
            </a:r>
            <a:r>
              <a:rPr lang="en-US" dirty="0" smtClean="0"/>
              <a:t> </a:t>
            </a:r>
          </a:p>
          <a:p>
            <a:pPr algn="ctr">
              <a:buNone/>
            </a:pPr>
            <a:endParaRPr lang="en-US" dirty="0" smtClean="0"/>
          </a:p>
          <a:p>
            <a:pPr algn="ctr">
              <a:buNone/>
            </a:pPr>
            <a:r>
              <a:rPr lang="en-US" b="1" dirty="0" smtClean="0"/>
              <a:t>El-Yah-</a:t>
            </a:r>
            <a:r>
              <a:rPr lang="en-US" b="1" dirty="0" err="1" smtClean="0"/>
              <a:t>Agla</a:t>
            </a:r>
            <a:r>
              <a:rPr lang="en-US" b="1" dirty="0" smtClean="0"/>
              <a:t> Nigeria Limited (RC: 514716)</a:t>
            </a:r>
            <a:endParaRPr lang="en-US" dirty="0" smtClean="0"/>
          </a:p>
          <a:p>
            <a:pPr algn="ctr">
              <a:buNone/>
            </a:pPr>
            <a:r>
              <a:rPr lang="en-US" b="1" dirty="0" smtClean="0"/>
              <a:t>Suite 2, Number 177, Lagos Road, Sawmill,</a:t>
            </a:r>
            <a:endParaRPr lang="en-US" dirty="0" smtClean="0"/>
          </a:p>
          <a:p>
            <a:pPr algn="ctr">
              <a:buNone/>
            </a:pPr>
            <a:r>
              <a:rPr lang="en-US" b="1" dirty="0" smtClean="0"/>
              <a:t>P. O. Box 5093, GPO, Ilorin,</a:t>
            </a:r>
            <a:endParaRPr lang="en-US" dirty="0" smtClean="0"/>
          </a:p>
          <a:p>
            <a:pPr algn="ctr">
              <a:buNone/>
            </a:pPr>
            <a:r>
              <a:rPr lang="en-US" b="1" dirty="0" smtClean="0"/>
              <a:t>Kwara State, Nigeria.</a:t>
            </a:r>
            <a:endParaRPr lang="en-US" dirty="0" smtClean="0"/>
          </a:p>
          <a:p>
            <a:pPr algn="ctr">
              <a:buNone/>
            </a:pPr>
            <a:r>
              <a:rPr lang="en-US" b="1" dirty="0" smtClean="0"/>
              <a:t>URL: </a:t>
            </a:r>
            <a:r>
              <a:rPr lang="en-US" b="1" u="sng" dirty="0" smtClean="0">
                <a:hlinkClick r:id="rId6"/>
              </a:rPr>
              <a:t>http://elyahaglanigerialimited.yolasite.com</a:t>
            </a:r>
            <a:endParaRPr lang="en-US" dirty="0" smtClean="0"/>
          </a:p>
          <a:p>
            <a:pPr algn="ctr">
              <a:buNone/>
            </a:pPr>
            <a:r>
              <a:rPr lang="en-US" b="1" dirty="0" smtClean="0"/>
              <a:t>Contact Person: </a:t>
            </a:r>
            <a:endParaRPr lang="en-US" dirty="0" smtClean="0"/>
          </a:p>
          <a:p>
            <a:pPr algn="ctr">
              <a:buNone/>
            </a:pPr>
            <a:r>
              <a:rPr lang="en-US" b="1" dirty="0" smtClean="0"/>
              <a:t>Mr. Samson Babatunde Ilesanmi</a:t>
            </a:r>
            <a:endParaRPr lang="en-US" dirty="0" smtClean="0"/>
          </a:p>
          <a:p>
            <a:pPr algn="ctr">
              <a:buNone/>
            </a:pPr>
            <a:r>
              <a:rPr lang="en-US" b="1" dirty="0" smtClean="0"/>
              <a:t>Mobile: +234-70-60451145</a:t>
            </a:r>
            <a:endParaRPr lang="en-US" dirty="0" smtClean="0"/>
          </a:p>
          <a:p>
            <a:pPr algn="ctr">
              <a:buNone/>
            </a:pPr>
            <a:r>
              <a:rPr lang="en-US" b="1" dirty="0" smtClean="0"/>
              <a:t>E-Mail: </a:t>
            </a:r>
            <a:r>
              <a:rPr lang="en-US" b="1" u="sng" dirty="0" smtClean="0">
                <a:hlinkClick r:id="rId7"/>
              </a:rPr>
              <a:t>ehpsafeworld@yahoo.com</a:t>
            </a:r>
            <a:endParaRPr lang="en-US" dirty="0" smtClean="0"/>
          </a:p>
          <a:p>
            <a:pPr algn="ctr"/>
            <a:endParaRPr lang="en-US" b="1" dirty="0" smtClean="0"/>
          </a:p>
          <a:p>
            <a:pPr algn="ctr"/>
            <a:endParaRPr lang="en-US" b="1" dirty="0" smtClean="0"/>
          </a:p>
          <a:p>
            <a:pPr algn="ctr"/>
            <a:endParaRPr lang="en-US" dirty="0" smtClean="0"/>
          </a:p>
          <a:p>
            <a:pPr algn="ctr"/>
            <a:endParaRPr lang="en-US" dirty="0"/>
          </a:p>
        </p:txBody>
      </p:sp>
      <p:sp>
        <p:nvSpPr>
          <p:cNvPr id="4" name="Date Placeholder 3"/>
          <p:cNvSpPr>
            <a:spLocks noGrp="1"/>
          </p:cNvSpPr>
          <p:nvPr>
            <p:ph type="dt" sz="half" idx="10"/>
          </p:nvPr>
        </p:nvSpPr>
        <p:spPr/>
        <p:txBody>
          <a:bodyPr/>
          <a:lstStyle/>
          <a:p>
            <a:fld id="{9BA5BBFE-26AC-4F81-8F56-312A375B5256}" type="datetime1">
              <a:rPr lang="en-US" smtClean="0"/>
              <a:pPr/>
              <a:t>9/20/2013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20</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 CTND.</a:t>
            </a:r>
            <a:endParaRPr lang="en-US" dirty="0"/>
          </a:p>
        </p:txBody>
      </p:sp>
      <p:sp>
        <p:nvSpPr>
          <p:cNvPr id="3" name="Content Placeholder 2"/>
          <p:cNvSpPr>
            <a:spLocks noGrp="1"/>
          </p:cNvSpPr>
          <p:nvPr>
            <p:ph idx="1"/>
          </p:nvPr>
        </p:nvSpPr>
        <p:spPr/>
        <p:txBody>
          <a:bodyPr>
            <a:normAutofit fontScale="77500" lnSpcReduction="20000"/>
          </a:bodyPr>
          <a:lstStyle/>
          <a:p>
            <a:pPr algn="just"/>
            <a:r>
              <a:rPr lang="en-US" dirty="0" smtClean="0"/>
              <a:t>Mr. ILESANMI promptly intimated Dr. Mrs. Margaret </a:t>
            </a:r>
            <a:r>
              <a:rPr lang="en-US" dirty="0" err="1" smtClean="0"/>
              <a:t>Ebun</a:t>
            </a:r>
            <a:r>
              <a:rPr lang="en-US" dirty="0" smtClean="0"/>
              <a:t> AINA, (PhD), President &amp; CEO, Mobile: 08036573370; 07057018507, about Emily’s case;</a:t>
            </a:r>
          </a:p>
          <a:p>
            <a:pPr algn="just"/>
            <a:r>
              <a:rPr lang="en-US" dirty="0" smtClean="0"/>
              <a:t>An Intervention Letter addressed to Her Excellency, Mrs. </a:t>
            </a:r>
            <a:r>
              <a:rPr lang="en-US" dirty="0" err="1" smtClean="0"/>
              <a:t>Omolewa</a:t>
            </a:r>
            <a:r>
              <a:rPr lang="en-US" dirty="0" smtClean="0"/>
              <a:t> </a:t>
            </a:r>
            <a:r>
              <a:rPr lang="en-US" dirty="0" err="1" smtClean="0"/>
              <a:t>Abdulfatah</a:t>
            </a:r>
            <a:r>
              <a:rPr lang="en-US" dirty="0" smtClean="0"/>
              <a:t> Ahmed, First Lady, Kwara state and dated December 19, 2012, endorsed by Dr. Mrs. AINA, was submitted at the First Lady’s office the same day;</a:t>
            </a:r>
          </a:p>
          <a:p>
            <a:pPr algn="just"/>
            <a:r>
              <a:rPr lang="en-US" dirty="0" smtClean="0"/>
              <a:t>Emily was invited to LEAH Charity Foundation on Telephone number: 031810856 on January 9, 2013;</a:t>
            </a:r>
          </a:p>
          <a:p>
            <a:pPr algn="just"/>
            <a:r>
              <a:rPr lang="en-US" dirty="0" smtClean="0"/>
              <a:t>At LEAH Charity Foundation, Emily was examined by Nursing Sister </a:t>
            </a:r>
            <a:r>
              <a:rPr lang="en-US" dirty="0" err="1" smtClean="0"/>
              <a:t>Oluwatoyin</a:t>
            </a:r>
            <a:r>
              <a:rPr lang="en-US" dirty="0" smtClean="0"/>
              <a:t> O. </a:t>
            </a:r>
            <a:r>
              <a:rPr lang="en-US" dirty="0" err="1" smtClean="0"/>
              <a:t>Opawoye</a:t>
            </a:r>
            <a:r>
              <a:rPr lang="en-US" dirty="0" smtClean="0"/>
              <a:t> (H. O. P.) and referred to the Kwara State Specialist Hospital, </a:t>
            </a:r>
            <a:r>
              <a:rPr lang="en-US" dirty="0" err="1" smtClean="0"/>
              <a:t>Sobi</a:t>
            </a:r>
            <a:r>
              <a:rPr lang="en-US" dirty="0" smtClean="0"/>
              <a:t>, ILORIN;</a:t>
            </a:r>
          </a:p>
          <a:p>
            <a:pPr algn="just"/>
            <a:r>
              <a:rPr lang="en-US" dirty="0" smtClean="0"/>
              <a:t>Dr. Mrs. AINA pleaded for the rehabilitation of Emily;</a:t>
            </a:r>
            <a:endParaRPr lang="en-US" dirty="0"/>
          </a:p>
        </p:txBody>
      </p:sp>
      <p:sp>
        <p:nvSpPr>
          <p:cNvPr id="4" name="Date Placeholder 3"/>
          <p:cNvSpPr>
            <a:spLocks noGrp="1"/>
          </p:cNvSpPr>
          <p:nvPr>
            <p:ph type="dt" sz="half" idx="10"/>
          </p:nvPr>
        </p:nvSpPr>
        <p:spPr/>
        <p:txBody>
          <a:bodyPr/>
          <a:lstStyle/>
          <a:p>
            <a:fld id="{E2170619-7237-4662-B36A-9E524ECF267B}" type="datetime1">
              <a:rPr lang="en-US" smtClean="0"/>
              <a:pPr/>
              <a:t>9/20/2013</a:t>
            </a:fld>
            <a:endParaRPr lang="en-US"/>
          </a:p>
        </p:txBody>
      </p:sp>
      <p:sp>
        <p:nvSpPr>
          <p:cNvPr id="5" name="Footer Placeholder 4"/>
          <p:cNvSpPr>
            <a:spLocks noGrp="1"/>
          </p:cNvSpPr>
          <p:nvPr>
            <p:ph type="ftr" sz="quarter" idx="11"/>
          </p:nvPr>
        </p:nvSpPr>
        <p:spPr/>
        <p:txBody>
          <a:bodyPr/>
          <a:lstStyle/>
          <a:p>
            <a:r>
              <a:rPr lang="en-US" dirty="0" smtClean="0">
                <a:solidFill>
                  <a:srgbClr val="FF0000"/>
                </a:solidFill>
              </a:rPr>
              <a:t>DIVINE INTERVENTION MADE SIMPLE!</a:t>
            </a:r>
            <a:endParaRPr lang="en-US" dirty="0">
              <a:solidFill>
                <a:srgbClr val="FF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 CTND.</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Emily reported at the Kwara State Eye Care Programme at the Kwara State Specialist Hospital, </a:t>
            </a:r>
            <a:r>
              <a:rPr lang="en-US" dirty="0" err="1" smtClean="0"/>
              <a:t>Sobi</a:t>
            </a:r>
            <a:r>
              <a:rPr lang="en-US" dirty="0" smtClean="0"/>
              <a:t>, ILORIN on January 10, 14 and 16 2013;</a:t>
            </a:r>
          </a:p>
          <a:p>
            <a:pPr algn="just"/>
            <a:r>
              <a:rPr lang="en-US" dirty="0" smtClean="0"/>
              <a:t>Dr. A. O. AYINLA (Ophthalmologist </a:t>
            </a:r>
            <a:r>
              <a:rPr lang="en-US" dirty="0" err="1" smtClean="0"/>
              <a:t>i/c</a:t>
            </a:r>
            <a:r>
              <a:rPr lang="en-US" dirty="0" smtClean="0"/>
              <a:t>) issued Emily a copy of the letter that he had issued her a </a:t>
            </a:r>
            <a:r>
              <a:rPr lang="en-US" smtClean="0"/>
              <a:t>year earlier </a:t>
            </a:r>
            <a:r>
              <a:rPr lang="en-US" dirty="0" smtClean="0"/>
              <a:t>dated 20</a:t>
            </a:r>
            <a:r>
              <a:rPr lang="en-US" baseline="30000" dirty="0" smtClean="0"/>
              <a:t>th</a:t>
            </a:r>
            <a:r>
              <a:rPr lang="en-US" dirty="0" smtClean="0"/>
              <a:t> January 2012, when he first saw her. His diagnosis was: Adherent </a:t>
            </a:r>
            <a:r>
              <a:rPr lang="en-US" dirty="0" err="1" smtClean="0"/>
              <a:t>Leucoma</a:t>
            </a:r>
            <a:r>
              <a:rPr lang="en-US" dirty="0" smtClean="0"/>
              <a:t>/</a:t>
            </a:r>
            <a:r>
              <a:rPr lang="en-US" dirty="0" err="1" smtClean="0"/>
              <a:t>Staphyloma</a:t>
            </a:r>
            <a:r>
              <a:rPr lang="en-US" dirty="0" smtClean="0"/>
              <a:t>;</a:t>
            </a:r>
          </a:p>
        </p:txBody>
      </p:sp>
      <p:sp>
        <p:nvSpPr>
          <p:cNvPr id="4" name="Date Placeholder 3"/>
          <p:cNvSpPr>
            <a:spLocks noGrp="1"/>
          </p:cNvSpPr>
          <p:nvPr>
            <p:ph type="dt" sz="half" idx="10"/>
          </p:nvPr>
        </p:nvSpPr>
        <p:spPr/>
        <p:txBody>
          <a:bodyPr/>
          <a:lstStyle/>
          <a:p>
            <a:fld id="{E2170619-7237-4662-B36A-9E524ECF267B}" type="datetime1">
              <a:rPr lang="en-US" smtClean="0"/>
              <a:pPr/>
              <a:t>9/20/2013</a:t>
            </a:fld>
            <a:endParaRPr lang="en-US"/>
          </a:p>
        </p:txBody>
      </p:sp>
      <p:sp>
        <p:nvSpPr>
          <p:cNvPr id="5" name="Footer Placeholder 4"/>
          <p:cNvSpPr>
            <a:spLocks noGrp="1"/>
          </p:cNvSpPr>
          <p:nvPr>
            <p:ph type="ftr" sz="quarter" idx="11"/>
          </p:nvPr>
        </p:nvSpPr>
        <p:spPr/>
        <p:txBody>
          <a:bodyPr/>
          <a:lstStyle/>
          <a:p>
            <a:r>
              <a:rPr lang="en-US" dirty="0" smtClean="0">
                <a:solidFill>
                  <a:srgbClr val="FF0000"/>
                </a:solidFill>
              </a:rPr>
              <a:t>WHAT CAN MAN DO?</a:t>
            </a:r>
            <a:endParaRPr lang="en-US" dirty="0">
              <a:solidFill>
                <a:srgbClr val="FF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 CTND.</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US" dirty="0" smtClean="0"/>
              <a:t>To adequately help Emily, LEAH Charity Foundation undertook to do the following:</a:t>
            </a:r>
          </a:p>
          <a:p>
            <a:pPr algn="just"/>
            <a:r>
              <a:rPr lang="en-US" dirty="0" smtClean="0"/>
              <a:t>(</a:t>
            </a:r>
            <a:r>
              <a:rPr lang="en-US" dirty="0" err="1" smtClean="0"/>
              <a:t>i</a:t>
            </a:r>
            <a:r>
              <a:rPr lang="en-US" dirty="0" smtClean="0"/>
              <a:t>) Rehabilitate Emily with a sustainable income generating trade;</a:t>
            </a:r>
          </a:p>
          <a:p>
            <a:pPr algn="just"/>
            <a:r>
              <a:rPr lang="en-US" dirty="0" smtClean="0"/>
              <a:t>(ii) Adopted Emily's children namely: (</a:t>
            </a:r>
            <a:r>
              <a:rPr lang="en-US" dirty="0" err="1" smtClean="0"/>
              <a:t>i</a:t>
            </a:r>
            <a:r>
              <a:rPr lang="en-US" dirty="0" smtClean="0"/>
              <a:t>) </a:t>
            </a:r>
            <a:r>
              <a:rPr lang="en-US" dirty="0" err="1" smtClean="0"/>
              <a:t>Warisi</a:t>
            </a:r>
            <a:r>
              <a:rPr lang="en-US" dirty="0" smtClean="0"/>
              <a:t> </a:t>
            </a:r>
            <a:r>
              <a:rPr lang="en-US" dirty="0" err="1" smtClean="0"/>
              <a:t>Ganiyu</a:t>
            </a:r>
            <a:r>
              <a:rPr lang="en-US" dirty="0" smtClean="0"/>
              <a:t> – male/eleven years; and (ii) </a:t>
            </a:r>
            <a:r>
              <a:rPr lang="en-US" dirty="0" err="1" smtClean="0"/>
              <a:t>Kausara</a:t>
            </a:r>
            <a:r>
              <a:rPr lang="en-US" dirty="0" smtClean="0"/>
              <a:t> </a:t>
            </a:r>
            <a:r>
              <a:rPr lang="en-US" dirty="0" err="1" smtClean="0"/>
              <a:t>Ganiyu</a:t>
            </a:r>
            <a:r>
              <a:rPr lang="en-US" dirty="0" smtClean="0"/>
              <a:t> – female/four years; and registered them at the </a:t>
            </a:r>
            <a:r>
              <a:rPr lang="en-US" dirty="0" err="1" smtClean="0"/>
              <a:t>Baboko</a:t>
            </a:r>
            <a:r>
              <a:rPr lang="en-US" dirty="0" smtClean="0"/>
              <a:t> Primary School 1, ILORIN on January 21, 2013;</a:t>
            </a:r>
          </a:p>
          <a:p>
            <a:pPr algn="just"/>
            <a:r>
              <a:rPr lang="en-US" dirty="0" smtClean="0"/>
              <a:t>(iii) Promote Emily for a sponsored overseas Cornea Transplant Operation alongside another patient;</a:t>
            </a:r>
          </a:p>
          <a:p>
            <a:pPr algn="just"/>
            <a:r>
              <a:rPr lang="en-US" dirty="0" smtClean="0"/>
              <a:t>Officials of LEAH Charity Foundation and </a:t>
            </a:r>
            <a:r>
              <a:rPr lang="en-US" dirty="0" err="1" smtClean="0"/>
              <a:t>Lifecare</a:t>
            </a:r>
            <a:r>
              <a:rPr lang="en-US" dirty="0" smtClean="0"/>
              <a:t> Health Advancement Initiative agreed to collaborate in UN Global Compact and other forms of resource mobilization activities that would mobilize sufficient resources for LEAH Charity Foundation worldwide so that the foundation can touch more lives positively. </a:t>
            </a:r>
          </a:p>
        </p:txBody>
      </p:sp>
      <p:sp>
        <p:nvSpPr>
          <p:cNvPr id="4" name="Date Placeholder 3"/>
          <p:cNvSpPr>
            <a:spLocks noGrp="1"/>
          </p:cNvSpPr>
          <p:nvPr>
            <p:ph type="dt" sz="half" idx="10"/>
          </p:nvPr>
        </p:nvSpPr>
        <p:spPr/>
        <p:txBody>
          <a:bodyPr/>
          <a:lstStyle/>
          <a:p>
            <a:fld id="{E2170619-7237-4662-B36A-9E524ECF267B}" type="datetime1">
              <a:rPr lang="en-US" smtClean="0"/>
              <a:pPr/>
              <a:t>9/20/2013</a:t>
            </a:fld>
            <a:endParaRPr lang="en-US"/>
          </a:p>
        </p:txBody>
      </p:sp>
      <p:sp>
        <p:nvSpPr>
          <p:cNvPr id="5" name="Footer Placeholder 4"/>
          <p:cNvSpPr>
            <a:spLocks noGrp="1"/>
          </p:cNvSpPr>
          <p:nvPr>
            <p:ph type="ftr" sz="quarter" idx="11"/>
          </p:nvPr>
        </p:nvSpPr>
        <p:spPr/>
        <p:txBody>
          <a:bodyPr/>
          <a:lstStyle/>
          <a:p>
            <a:r>
              <a:rPr lang="en-US" dirty="0" smtClean="0">
                <a:solidFill>
                  <a:srgbClr val="FF0000"/>
                </a:solidFill>
              </a:rPr>
              <a:t>SEE WHAT THE QUEEN ESTHER OF OUR TIME DID FOR A HOPELESS FAMILY!</a:t>
            </a:r>
            <a:endParaRPr lang="en-US" dirty="0">
              <a:solidFill>
                <a:srgbClr val="FF0000"/>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TABLE OF CONTENTS</a:t>
            </a:r>
            <a:endParaRPr lang="en-US" dirty="0"/>
          </a:p>
        </p:txBody>
      </p:sp>
      <p:sp>
        <p:nvSpPr>
          <p:cNvPr id="3" name="Content Placeholder 2"/>
          <p:cNvSpPr>
            <a:spLocks noGrp="1"/>
          </p:cNvSpPr>
          <p:nvPr>
            <p:ph idx="1"/>
          </p:nvPr>
        </p:nvSpPr>
        <p:spPr>
          <a:xfrm>
            <a:off x="457200" y="914400"/>
            <a:ext cx="8229600" cy="5211763"/>
          </a:xfrm>
        </p:spPr>
        <p:txBody>
          <a:bodyPr>
            <a:normAutofit fontScale="77500" lnSpcReduction="20000"/>
          </a:bodyPr>
          <a:lstStyle/>
          <a:p>
            <a:r>
              <a:rPr lang="en-US" b="1" dirty="0" smtClean="0"/>
              <a:t>SN 	Item					     Page Number</a:t>
            </a:r>
          </a:p>
          <a:p>
            <a:r>
              <a:rPr lang="en-US" dirty="0" smtClean="0"/>
              <a:t>1.	Executive Summary					2;</a:t>
            </a:r>
          </a:p>
          <a:p>
            <a:r>
              <a:rPr lang="en-US" dirty="0" smtClean="0"/>
              <a:t>2.	Background Information				7;</a:t>
            </a:r>
          </a:p>
          <a:p>
            <a:r>
              <a:rPr lang="en-US" dirty="0" smtClean="0"/>
              <a:t>3.	Intervention Letter					8;</a:t>
            </a:r>
          </a:p>
          <a:p>
            <a:r>
              <a:rPr lang="en-US" dirty="0" smtClean="0"/>
              <a:t>4.	Invitation to LEAH Foundation			9;</a:t>
            </a:r>
          </a:p>
          <a:p>
            <a:r>
              <a:rPr lang="en-US" dirty="0" smtClean="0"/>
              <a:t>5.	Eye-Test Referral by LEAH				10;</a:t>
            </a:r>
          </a:p>
          <a:p>
            <a:r>
              <a:rPr lang="en-US" dirty="0" smtClean="0"/>
              <a:t>6.	Summary of LEAH’s Intervention			11;</a:t>
            </a:r>
          </a:p>
          <a:p>
            <a:r>
              <a:rPr lang="en-US" dirty="0" smtClean="0"/>
              <a:t>7.	LEAH &amp; </a:t>
            </a:r>
            <a:r>
              <a:rPr lang="en-US" dirty="0" err="1" smtClean="0"/>
              <a:t>Lifecare</a:t>
            </a:r>
            <a:r>
              <a:rPr lang="en-US" dirty="0" smtClean="0"/>
              <a:t> Collaboration			12;</a:t>
            </a:r>
          </a:p>
          <a:p>
            <a:r>
              <a:rPr lang="en-US" dirty="0" smtClean="0"/>
              <a:t>8.	LEAH’s Funding Needs				13;</a:t>
            </a:r>
          </a:p>
          <a:p>
            <a:r>
              <a:rPr lang="en-US" dirty="0" smtClean="0"/>
              <a:t>9.	Intervention &amp; Collaboration Status			17;</a:t>
            </a:r>
          </a:p>
          <a:p>
            <a:r>
              <a:rPr lang="en-US" dirty="0" smtClean="0"/>
              <a:t>10. 	 Conclusion 						18;</a:t>
            </a:r>
          </a:p>
          <a:p>
            <a:r>
              <a:rPr lang="en-US" dirty="0" smtClean="0"/>
              <a:t>11.	Contact of Partners 					19.</a:t>
            </a:r>
            <a:endParaRPr lang="en-US" dirty="0"/>
          </a:p>
        </p:txBody>
      </p:sp>
      <p:sp>
        <p:nvSpPr>
          <p:cNvPr id="4" name="Date Placeholder 3"/>
          <p:cNvSpPr>
            <a:spLocks noGrp="1"/>
          </p:cNvSpPr>
          <p:nvPr>
            <p:ph type="dt" sz="half" idx="10"/>
          </p:nvPr>
        </p:nvSpPr>
        <p:spPr/>
        <p:txBody>
          <a:bodyPr/>
          <a:lstStyle/>
          <a:p>
            <a:fld id="{45132835-20CA-4421-BF23-A2FF1D9EFEF1}" type="datetime1">
              <a:rPr lang="en-US" smtClean="0"/>
              <a:pPr/>
              <a:t>9/20/2013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6</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INFORMATION</a:t>
            </a:r>
            <a:endParaRPr lang="en-US" dirty="0"/>
          </a:p>
        </p:txBody>
      </p:sp>
      <p:sp>
        <p:nvSpPr>
          <p:cNvPr id="3" name="Content Placeholder 2"/>
          <p:cNvSpPr>
            <a:spLocks noGrp="1"/>
          </p:cNvSpPr>
          <p:nvPr>
            <p:ph idx="1"/>
          </p:nvPr>
        </p:nvSpPr>
        <p:spPr/>
        <p:txBody>
          <a:bodyPr>
            <a:normAutofit fontScale="55000" lnSpcReduction="20000"/>
          </a:bodyPr>
          <a:lstStyle/>
          <a:p>
            <a:pPr algn="just">
              <a:buNone/>
            </a:pPr>
            <a:r>
              <a:rPr lang="en-US" b="1" dirty="0" smtClean="0"/>
              <a:t>Background Information on: Emily </a:t>
            </a:r>
            <a:r>
              <a:rPr lang="en-US" b="1" dirty="0" err="1" smtClean="0"/>
              <a:t>Funmilayo</a:t>
            </a:r>
            <a:r>
              <a:rPr lang="en-US" b="1" dirty="0" smtClean="0"/>
              <a:t> OJO, also known as: </a:t>
            </a:r>
            <a:r>
              <a:rPr lang="en-US" b="1" dirty="0" err="1" smtClean="0"/>
              <a:t>Aishatu</a:t>
            </a:r>
            <a:r>
              <a:rPr lang="en-US" b="1" dirty="0" smtClean="0"/>
              <a:t> </a:t>
            </a:r>
            <a:r>
              <a:rPr lang="en-US" b="1" dirty="0" err="1" smtClean="0"/>
              <a:t>Hambali</a:t>
            </a:r>
            <a:r>
              <a:rPr lang="en-US" b="1" dirty="0" smtClean="0"/>
              <a:t>:</a:t>
            </a:r>
            <a:r>
              <a:rPr lang="en-US" dirty="0" smtClean="0"/>
              <a:t> </a:t>
            </a:r>
          </a:p>
          <a:p>
            <a:pPr algn="just"/>
            <a:r>
              <a:rPr lang="en-US" dirty="0" smtClean="0"/>
              <a:t>Emily is female; aged:45 years; visually impaired; fends for her family by soliciting for alms; Mobile: 08136120553; 08157537617);</a:t>
            </a:r>
          </a:p>
          <a:p>
            <a:pPr algn="just"/>
            <a:r>
              <a:rPr lang="en-US" dirty="0" smtClean="0"/>
              <a:t>Marriage: Emily was married to one Alfa </a:t>
            </a:r>
            <a:r>
              <a:rPr lang="en-US" dirty="0" err="1" smtClean="0"/>
              <a:t>Gani</a:t>
            </a:r>
            <a:r>
              <a:rPr lang="en-US" dirty="0" smtClean="0"/>
              <a:t> </a:t>
            </a:r>
            <a:r>
              <a:rPr lang="en-US" dirty="0" err="1" smtClean="0"/>
              <a:t>Atanda</a:t>
            </a:r>
            <a:r>
              <a:rPr lang="en-US" dirty="0" smtClean="0"/>
              <a:t> who abandoned Emily and their six children thirteen years ago when she suddenly went blind;</a:t>
            </a:r>
          </a:p>
          <a:p>
            <a:pPr algn="just"/>
            <a:r>
              <a:rPr lang="en-US" dirty="0" smtClean="0"/>
              <a:t>Children: Emily has six children:</a:t>
            </a:r>
          </a:p>
          <a:p>
            <a:pPr marL="571500" indent="-571500" algn="just">
              <a:buAutoNum type="romanLcParenBoth"/>
            </a:pPr>
            <a:r>
              <a:rPr lang="en-US" dirty="0" err="1" smtClean="0"/>
              <a:t>Sikiru</a:t>
            </a:r>
            <a:r>
              <a:rPr lang="en-US" dirty="0" smtClean="0"/>
              <a:t> </a:t>
            </a:r>
            <a:r>
              <a:rPr lang="en-US" dirty="0" err="1" smtClean="0"/>
              <a:t>Ganiyu</a:t>
            </a:r>
            <a:r>
              <a:rPr lang="en-US" dirty="0" smtClean="0"/>
              <a:t>, male; a driver at </a:t>
            </a:r>
            <a:r>
              <a:rPr lang="en-US" dirty="0" err="1" smtClean="0"/>
              <a:t>Ikoyi</a:t>
            </a:r>
            <a:r>
              <a:rPr lang="en-US" dirty="0" smtClean="0"/>
              <a:t>, Oyo;</a:t>
            </a:r>
          </a:p>
          <a:p>
            <a:pPr marL="571500" indent="-571500" algn="just">
              <a:buAutoNum type="romanLcParenBoth"/>
            </a:pPr>
            <a:r>
              <a:rPr lang="en-US" dirty="0" err="1" smtClean="0"/>
              <a:t>Basira</a:t>
            </a:r>
            <a:r>
              <a:rPr lang="en-US" dirty="0" smtClean="0"/>
              <a:t> </a:t>
            </a:r>
            <a:r>
              <a:rPr lang="en-US" dirty="0" err="1" smtClean="0"/>
              <a:t>Ganiyu</a:t>
            </a:r>
            <a:r>
              <a:rPr lang="en-US" dirty="0" smtClean="0"/>
              <a:t>, female; married at </a:t>
            </a:r>
            <a:r>
              <a:rPr lang="en-US" dirty="0" err="1" smtClean="0"/>
              <a:t>Ikoyi</a:t>
            </a:r>
            <a:r>
              <a:rPr lang="en-US" dirty="0" smtClean="0"/>
              <a:t>, Oyo;</a:t>
            </a:r>
          </a:p>
          <a:p>
            <a:pPr marL="571500" indent="-571500" algn="just">
              <a:buAutoNum type="romanLcParenBoth"/>
            </a:pPr>
            <a:r>
              <a:rPr lang="en-US" dirty="0" err="1" smtClean="0"/>
              <a:t>Moshood</a:t>
            </a:r>
            <a:r>
              <a:rPr lang="en-US" dirty="0" smtClean="0"/>
              <a:t> </a:t>
            </a:r>
            <a:r>
              <a:rPr lang="en-US" dirty="0" err="1" smtClean="0"/>
              <a:t>Ganiyu</a:t>
            </a:r>
            <a:r>
              <a:rPr lang="en-US" dirty="0" smtClean="0"/>
              <a:t>, male; learning bricklaying in ILORIN;</a:t>
            </a:r>
          </a:p>
          <a:p>
            <a:pPr marL="571500" indent="-571500" algn="just">
              <a:buAutoNum type="romanLcParenBoth"/>
            </a:pPr>
            <a:r>
              <a:rPr lang="en-US" dirty="0" smtClean="0"/>
              <a:t> </a:t>
            </a:r>
            <a:r>
              <a:rPr lang="en-US" dirty="0" err="1" smtClean="0"/>
              <a:t>Nurudeen</a:t>
            </a:r>
            <a:r>
              <a:rPr lang="en-US" dirty="0" smtClean="0"/>
              <a:t> </a:t>
            </a:r>
            <a:r>
              <a:rPr lang="en-US" dirty="0" err="1" smtClean="0"/>
              <a:t>Ganiyu</a:t>
            </a:r>
            <a:r>
              <a:rPr lang="en-US" dirty="0" smtClean="0"/>
              <a:t>, male; has completed bricklaying apprenticeship;</a:t>
            </a:r>
          </a:p>
          <a:p>
            <a:pPr marL="571500" indent="-571500" algn="just">
              <a:buAutoNum type="romanLcParenBoth"/>
            </a:pPr>
            <a:r>
              <a:rPr lang="en-US" dirty="0" err="1" smtClean="0"/>
              <a:t>Warisi</a:t>
            </a:r>
            <a:r>
              <a:rPr lang="en-US" dirty="0" smtClean="0"/>
              <a:t> </a:t>
            </a:r>
            <a:r>
              <a:rPr lang="en-US" dirty="0" err="1" smtClean="0"/>
              <a:t>Ganiyu</a:t>
            </a:r>
            <a:r>
              <a:rPr lang="en-US" dirty="0" smtClean="0"/>
              <a:t>, male; served as his mother’s rudder;</a:t>
            </a:r>
          </a:p>
          <a:p>
            <a:pPr marL="571500" indent="-571500" algn="just">
              <a:buAutoNum type="romanLcParenBoth"/>
            </a:pPr>
            <a:r>
              <a:rPr lang="en-US" dirty="0" err="1" smtClean="0"/>
              <a:t>Kausara</a:t>
            </a:r>
            <a:r>
              <a:rPr lang="en-US" dirty="0" smtClean="0"/>
              <a:t> </a:t>
            </a:r>
            <a:r>
              <a:rPr lang="en-US" dirty="0" err="1" smtClean="0"/>
              <a:t>Ganiyu</a:t>
            </a:r>
            <a:r>
              <a:rPr lang="en-US" dirty="0" smtClean="0"/>
              <a:t>, female; plays at home;</a:t>
            </a:r>
          </a:p>
          <a:p>
            <a:pPr marL="571500" indent="-571500" algn="just"/>
            <a:r>
              <a:rPr lang="en-US" dirty="0" smtClean="0"/>
              <a:t>Past History: Emily's father (deceased) was a white garment Church Prophet and her mother is deceased too;</a:t>
            </a:r>
          </a:p>
          <a:p>
            <a:pPr marL="571500" indent="-571500" algn="just"/>
            <a:r>
              <a:rPr lang="en-US" dirty="0" smtClean="0"/>
              <a:t>Past Occupation: Emily used to be prosperous “</a:t>
            </a:r>
            <a:r>
              <a:rPr lang="en-US" dirty="0" err="1" smtClean="0"/>
              <a:t>Elubo</a:t>
            </a:r>
            <a:r>
              <a:rPr lang="en-US" dirty="0" smtClean="0"/>
              <a:t> </a:t>
            </a:r>
            <a:r>
              <a:rPr lang="en-US" dirty="0" err="1" smtClean="0"/>
              <a:t>isu</a:t>
            </a:r>
            <a:r>
              <a:rPr lang="en-US" dirty="0" smtClean="0"/>
              <a:t>” trader who used to shuttle between the “</a:t>
            </a:r>
            <a:r>
              <a:rPr lang="en-US" dirty="0" err="1" smtClean="0"/>
              <a:t>Elubo</a:t>
            </a:r>
            <a:r>
              <a:rPr lang="en-US" dirty="0" smtClean="0"/>
              <a:t> </a:t>
            </a:r>
            <a:r>
              <a:rPr lang="en-US" dirty="0" err="1" smtClean="0"/>
              <a:t>isu</a:t>
            </a:r>
            <a:r>
              <a:rPr lang="en-US" dirty="0" smtClean="0"/>
              <a:t>” producing communities of </a:t>
            </a:r>
            <a:r>
              <a:rPr lang="en-US" dirty="0" err="1" smtClean="0"/>
              <a:t>Igbeti</a:t>
            </a:r>
            <a:r>
              <a:rPr lang="en-US" dirty="0" smtClean="0"/>
              <a:t> and </a:t>
            </a:r>
            <a:r>
              <a:rPr lang="en-US" dirty="0" err="1" smtClean="0"/>
              <a:t>Odo</a:t>
            </a:r>
            <a:r>
              <a:rPr lang="en-US" dirty="0" smtClean="0"/>
              <a:t> Oba in Oyo state and ILORIN, Kwara state.</a:t>
            </a:r>
            <a:endParaRPr lang="en-US" dirty="0"/>
          </a:p>
        </p:txBody>
      </p:sp>
      <p:sp>
        <p:nvSpPr>
          <p:cNvPr id="4" name="Date Placeholder 3"/>
          <p:cNvSpPr>
            <a:spLocks noGrp="1"/>
          </p:cNvSpPr>
          <p:nvPr>
            <p:ph type="dt" sz="half" idx="10"/>
          </p:nvPr>
        </p:nvSpPr>
        <p:spPr/>
        <p:txBody>
          <a:bodyPr/>
          <a:lstStyle/>
          <a:p>
            <a:fld id="{AA29C55A-FB68-4FE5-8752-B2CC959D680C}" type="datetime1">
              <a:rPr lang="en-US" smtClean="0"/>
              <a:pPr/>
              <a:t>9/20/2013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7</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 LETTER</a:t>
            </a:r>
            <a:endParaRPr lang="en-US" dirty="0"/>
          </a:p>
        </p:txBody>
      </p:sp>
      <p:sp>
        <p:nvSpPr>
          <p:cNvPr id="3" name="Content Placeholder 2"/>
          <p:cNvSpPr>
            <a:spLocks noGrp="1"/>
          </p:cNvSpPr>
          <p:nvPr>
            <p:ph idx="1"/>
          </p:nvPr>
        </p:nvSpPr>
        <p:spPr/>
        <p:txBody>
          <a:bodyPr>
            <a:normAutofit fontScale="92500"/>
          </a:bodyPr>
          <a:lstStyle/>
          <a:p>
            <a:pPr algn="just"/>
            <a:r>
              <a:rPr lang="en-US" dirty="0" smtClean="0"/>
              <a:t>An Intervention Letter addressed to Her Excellency, Mrs. </a:t>
            </a:r>
            <a:r>
              <a:rPr lang="en-US" dirty="0" err="1" smtClean="0"/>
              <a:t>Omolewa</a:t>
            </a:r>
            <a:r>
              <a:rPr lang="en-US" dirty="0" smtClean="0"/>
              <a:t> </a:t>
            </a:r>
            <a:r>
              <a:rPr lang="en-US" dirty="0" err="1" smtClean="0"/>
              <a:t>Abdulfatah</a:t>
            </a:r>
            <a:r>
              <a:rPr lang="en-US" dirty="0" smtClean="0"/>
              <a:t> Ahmed, First Lady, Kwara state and dated December 19, 2012, endorsed by Dr. Mrs. AINA was submitted at the First Lady’s office the same day;</a:t>
            </a:r>
          </a:p>
          <a:p>
            <a:pPr algn="just"/>
            <a:r>
              <a:rPr lang="en-US" dirty="0" smtClean="0"/>
              <a:t>The Intervention Letter solicited for the magnanimity and milk of kindness of Her Excellency so that Emily can benefit from government sponsored treatment;</a:t>
            </a:r>
          </a:p>
        </p:txBody>
      </p:sp>
      <p:sp>
        <p:nvSpPr>
          <p:cNvPr id="4" name="Date Placeholder 3"/>
          <p:cNvSpPr>
            <a:spLocks noGrp="1"/>
          </p:cNvSpPr>
          <p:nvPr>
            <p:ph type="dt" sz="half" idx="10"/>
          </p:nvPr>
        </p:nvSpPr>
        <p:spPr/>
        <p:txBody>
          <a:bodyPr/>
          <a:lstStyle/>
          <a:p>
            <a:fld id="{867A3CB3-1FE6-4147-9F8E-4AD23E692A9F}" type="datetime1">
              <a:rPr lang="en-US" smtClean="0"/>
              <a:pPr/>
              <a:t>9/20/2013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8</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INVITATION TO LEAH FOUNDATION</a:t>
            </a:r>
            <a:endParaRPr lang="en-US" dirty="0"/>
          </a:p>
        </p:txBody>
      </p:sp>
      <p:sp>
        <p:nvSpPr>
          <p:cNvPr id="3" name="Content Placeholder 2"/>
          <p:cNvSpPr>
            <a:spLocks noGrp="1"/>
          </p:cNvSpPr>
          <p:nvPr>
            <p:ph idx="1"/>
          </p:nvPr>
        </p:nvSpPr>
        <p:spPr/>
        <p:txBody>
          <a:bodyPr>
            <a:normAutofit lnSpcReduction="10000"/>
          </a:bodyPr>
          <a:lstStyle/>
          <a:p>
            <a:pPr algn="just"/>
            <a:r>
              <a:rPr lang="en-US" dirty="0" smtClean="0"/>
              <a:t>Emily was invited to LEAH Charity Foundation on Telephone number: 031810856 on January 9, 2013;</a:t>
            </a:r>
          </a:p>
          <a:p>
            <a:pPr algn="just"/>
            <a:r>
              <a:rPr lang="en-US" dirty="0" smtClean="0"/>
              <a:t>At LEAH Charity Foundation, Emily was examined by Nursing Sister </a:t>
            </a:r>
            <a:r>
              <a:rPr lang="en-US" dirty="0" err="1" smtClean="0"/>
              <a:t>Oluwatoyin</a:t>
            </a:r>
            <a:r>
              <a:rPr lang="en-US" dirty="0" smtClean="0"/>
              <a:t> O. </a:t>
            </a:r>
            <a:r>
              <a:rPr lang="en-US" dirty="0" err="1" smtClean="0"/>
              <a:t>Opawoye</a:t>
            </a:r>
            <a:r>
              <a:rPr lang="en-US" dirty="0" smtClean="0"/>
              <a:t> (H. O. P.) and referred to the Kwara State Specialist Hospital, </a:t>
            </a:r>
            <a:r>
              <a:rPr lang="en-US" dirty="0" err="1" smtClean="0"/>
              <a:t>Sobi</a:t>
            </a:r>
            <a:r>
              <a:rPr lang="en-US" dirty="0" smtClean="0"/>
              <a:t>, ILORIN;</a:t>
            </a:r>
          </a:p>
          <a:p>
            <a:pPr algn="just"/>
            <a:r>
              <a:rPr lang="en-US" dirty="0" smtClean="0"/>
              <a:t>Dr. Mrs. AINA pleaded for the rehabilitation of Emily;</a:t>
            </a:r>
          </a:p>
        </p:txBody>
      </p:sp>
      <p:sp>
        <p:nvSpPr>
          <p:cNvPr id="4" name="Date Placeholder 3"/>
          <p:cNvSpPr>
            <a:spLocks noGrp="1"/>
          </p:cNvSpPr>
          <p:nvPr>
            <p:ph type="dt" sz="half" idx="10"/>
          </p:nvPr>
        </p:nvSpPr>
        <p:spPr/>
        <p:txBody>
          <a:bodyPr/>
          <a:lstStyle/>
          <a:p>
            <a:fld id="{383FB226-4C6C-4884-869D-5174F9A4D988}" type="datetime1">
              <a:rPr lang="en-US" smtClean="0"/>
              <a:pPr/>
              <a:t>9/20/2013</a:t>
            </a:fld>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9</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396</TotalTime>
  <Words>2160</Words>
  <Application>Microsoft Office PowerPoint</Application>
  <PresentationFormat>On-screen Show (4:3)</PresentationFormat>
  <Paragraphs>221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ADHERENT LEUCOMA/STAPHYLOMA INTERVENTION REPORT</vt:lpstr>
      <vt:lpstr>EXECUTIVE SUMMARY</vt:lpstr>
      <vt:lpstr>EXECUTIVE SUMMARY CTND.</vt:lpstr>
      <vt:lpstr>EXECUTIVE SUMMARY CTND.</vt:lpstr>
      <vt:lpstr>EXECUTIVE SUMMARY CTND.</vt:lpstr>
      <vt:lpstr>TABLE OF CONTENTS</vt:lpstr>
      <vt:lpstr>BACKGROUND INFORMATION</vt:lpstr>
      <vt:lpstr>INTERVENTION LETTER</vt:lpstr>
      <vt:lpstr>INVITATION TO LEAH FOUNDATION</vt:lpstr>
      <vt:lpstr>(Kw. St. Eye Care Prg.) REFERRAL</vt:lpstr>
      <vt:lpstr>SUMMARY OF LEAH’S INTERVENTION</vt:lpstr>
      <vt:lpstr>LEAH &amp; LIFECARE COLABORATION</vt:lpstr>
      <vt:lpstr>LEAH CHARITY FOUNDATION’S PROJECTS FUNDING NEEDS (i) </vt:lpstr>
      <vt:lpstr>LEAH CHARITY FOUNDATION’S PROJECTS FUNDING NEEDS (ii)</vt:lpstr>
      <vt:lpstr>LEAH CHARITY FOUNDATION’S PROJECTS FUNDING NEEDS (iii)</vt:lpstr>
      <vt:lpstr>LEAH CHARITY FOUNDATION’S PROJECTS FUNDING NEEDS (iv)</vt:lpstr>
      <vt:lpstr>STATUS OF INTERVENTION &amp; COLLABO</vt:lpstr>
      <vt:lpstr>BENEFICIARIES’ PICTURES</vt:lpstr>
      <vt:lpstr>CONCLUSION</vt:lpstr>
      <vt:lpstr>CONTACTS OF PARTNERS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ADHERENT LEUCOMA/STAPHYLOMA INTERVENTION REPORT</dc:title>
  <dc:creator>Pastor DR. Mrs Aina</dc:creator>
  <cp:lastModifiedBy>hp</cp:lastModifiedBy>
  <cp:revision>107</cp:revision>
  <dcterms:created xsi:type="dcterms:W3CDTF">2006-08-16T00:00:00Z</dcterms:created>
  <dcterms:modified xsi:type="dcterms:W3CDTF">2013-09-20T15:06:06Z</dcterms:modified>
</cp:coreProperties>
</file>